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4" r:id="rId2"/>
    <p:sldId id="257" r:id="rId3"/>
    <p:sldId id="273" r:id="rId4"/>
    <p:sldId id="275" r:id="rId5"/>
    <p:sldId id="261" r:id="rId6"/>
    <p:sldId id="272" r:id="rId7"/>
    <p:sldId id="277" r:id="rId8"/>
    <p:sldId id="278" r:id="rId9"/>
  </p:sldIdLst>
  <p:sldSz cx="18288000" cy="10287000"/>
  <p:notesSz cx="6858000" cy="9144000"/>
  <p:embeddedFontLst>
    <p:embeddedFont>
      <p:font typeface="Proxima Nova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3030"/>
    <a:srgbClr val="FFF1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946" y="18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8.sv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moritzvalerius/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linkedin.com/in/lukas-goldschmidt/" TargetMode="External"/><Relationship Id="rId4" Type="http://schemas.openxmlformats.org/officeDocument/2006/relationships/hyperlink" Target="https://www.linkedin.com/in/leon-schmidt-937052191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5682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B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lind Man Cane Stock Illustrations – 1,191 Blind Man Cane Stock  Illustrations, Vectors &amp; Clipart - Dreamstime">
            <a:extLst>
              <a:ext uri="{FF2B5EF4-FFF2-40B4-BE49-F238E27FC236}">
                <a16:creationId xmlns:a16="http://schemas.microsoft.com/office/drawing/2014/main" id="{57596ABC-84E5-FFA7-31AB-371F66C37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333500"/>
            <a:ext cx="7620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B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/>
          <p:nvPr/>
        </p:nvGrpSpPr>
        <p:grpSpPr>
          <a:xfrm>
            <a:off x="-2950417" y="10141976"/>
            <a:ext cx="24188833" cy="560985"/>
            <a:chOff x="0" y="0"/>
            <a:chExt cx="6370722" cy="14774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70722" cy="147749"/>
            </a:xfrm>
            <a:custGeom>
              <a:avLst/>
              <a:gdLst/>
              <a:ahLst/>
              <a:cxnLst/>
              <a:rect l="l" t="t" r="r" b="b"/>
              <a:pathLst>
                <a:path w="6370722" h="147749">
                  <a:moveTo>
                    <a:pt x="0" y="0"/>
                  </a:moveTo>
                  <a:lnTo>
                    <a:pt x="6370722" y="0"/>
                  </a:lnTo>
                  <a:lnTo>
                    <a:pt x="6370722" y="147749"/>
                  </a:lnTo>
                  <a:lnTo>
                    <a:pt x="0" y="147749"/>
                  </a:lnTo>
                  <a:close/>
                </a:path>
              </a:pathLst>
            </a:custGeom>
            <a:solidFill>
              <a:srgbClr val="FFBD59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66675"/>
              <a:ext cx="6370722" cy="2144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49"/>
                </a:lnSpc>
              </a:pPr>
              <a:endParaRPr/>
            </a:p>
          </p:txBody>
        </p:sp>
      </p:grpSp>
      <p:sp>
        <p:nvSpPr>
          <p:cNvPr id="7" name="TextBox 2">
            <a:extLst>
              <a:ext uri="{FF2B5EF4-FFF2-40B4-BE49-F238E27FC236}">
                <a16:creationId xmlns:a16="http://schemas.microsoft.com/office/drawing/2014/main" id="{5AF4223A-9008-604F-FD45-026C45798C7B}"/>
              </a:ext>
            </a:extLst>
          </p:cNvPr>
          <p:cNvSpPr txBox="1"/>
          <p:nvPr/>
        </p:nvSpPr>
        <p:spPr>
          <a:xfrm>
            <a:off x="3262626" y="3100381"/>
            <a:ext cx="13757635" cy="692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40"/>
              </a:lnSpc>
            </a:pPr>
            <a:r>
              <a:rPr lang="en-US" sz="4000" dirty="0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Over 40m people are blind worldwide</a:t>
            </a:r>
            <a:endParaRPr lang="de-DE" dirty="0">
              <a:solidFill>
                <a:srgbClr val="303030"/>
              </a:solidFill>
            </a:endParaRPr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702EAA04-7689-ED5F-319B-2A7D92C105D2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1473306" y="3066688"/>
            <a:ext cx="1167904" cy="1002875"/>
            <a:chOff x="9617075" y="5861050"/>
            <a:chExt cx="730250" cy="627063"/>
          </a:xfrm>
        </p:grpSpPr>
        <p:sp>
          <p:nvSpPr>
            <p:cNvPr id="4" name="Freeform 1070">
              <a:extLst>
                <a:ext uri="{FF2B5EF4-FFF2-40B4-BE49-F238E27FC236}">
                  <a16:creationId xmlns:a16="http://schemas.microsoft.com/office/drawing/2014/main" id="{B0D95001-A04A-31FE-A954-BCB8D93F008E}"/>
                </a:ext>
              </a:extLst>
            </p:cNvPr>
            <p:cNvSpPr>
              <a:spLocks/>
            </p:cNvSpPr>
            <p:nvPr/>
          </p:nvSpPr>
          <p:spPr bwMode="gray">
            <a:xfrm>
              <a:off x="9763125" y="6130925"/>
              <a:ext cx="442913" cy="357188"/>
            </a:xfrm>
            <a:custGeom>
              <a:avLst/>
              <a:gdLst>
                <a:gd name="T0" fmla="*/ 86 w 118"/>
                <a:gd name="T1" fmla="*/ 0 h 95"/>
                <a:gd name="T2" fmla="*/ 32 w 118"/>
                <a:gd name="T3" fmla="*/ 0 h 95"/>
                <a:gd name="T4" fmla="*/ 32 w 118"/>
                <a:gd name="T5" fmla="*/ 0 h 95"/>
                <a:gd name="T6" fmla="*/ 2 w 118"/>
                <a:gd name="T7" fmla="*/ 32 h 95"/>
                <a:gd name="T8" fmla="*/ 6 w 118"/>
                <a:gd name="T9" fmla="*/ 64 h 95"/>
                <a:gd name="T10" fmla="*/ 36 w 118"/>
                <a:gd name="T11" fmla="*/ 95 h 95"/>
                <a:gd name="T12" fmla="*/ 81 w 118"/>
                <a:gd name="T13" fmla="*/ 95 h 95"/>
                <a:gd name="T14" fmla="*/ 111 w 118"/>
                <a:gd name="T15" fmla="*/ 63 h 95"/>
                <a:gd name="T16" fmla="*/ 116 w 118"/>
                <a:gd name="T17" fmla="*/ 31 h 95"/>
                <a:gd name="T18" fmla="*/ 86 w 118"/>
                <a:gd name="T1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" h="95">
                  <a:moveTo>
                    <a:pt x="86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5" y="0"/>
                    <a:pt x="0" y="15"/>
                    <a:pt x="2" y="32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9" y="81"/>
                    <a:pt x="19" y="95"/>
                    <a:pt x="36" y="95"/>
                  </a:cubicBezTo>
                  <a:cubicBezTo>
                    <a:pt x="81" y="95"/>
                    <a:pt x="81" y="95"/>
                    <a:pt x="81" y="95"/>
                  </a:cubicBezTo>
                  <a:cubicBezTo>
                    <a:pt x="98" y="95"/>
                    <a:pt x="108" y="80"/>
                    <a:pt x="111" y="63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8" y="14"/>
                    <a:pt x="102" y="0"/>
                    <a:pt x="86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" name="Oval 1071">
              <a:extLst>
                <a:ext uri="{FF2B5EF4-FFF2-40B4-BE49-F238E27FC236}">
                  <a16:creationId xmlns:a16="http://schemas.microsoft.com/office/drawing/2014/main" id="{90A395B0-8EBD-0C02-ACD5-39E949F3B5E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867900" y="5861050"/>
              <a:ext cx="228600" cy="233363"/>
            </a:xfrm>
            <a:prstGeom prst="ellipse">
              <a:avLst/>
            </a:pr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1072">
              <a:extLst>
                <a:ext uri="{FF2B5EF4-FFF2-40B4-BE49-F238E27FC236}">
                  <a16:creationId xmlns:a16="http://schemas.microsoft.com/office/drawing/2014/main" id="{B1D36DF1-B498-1898-A369-AEC8766E29EB}"/>
                </a:ext>
              </a:extLst>
            </p:cNvPr>
            <p:cNvSpPr>
              <a:spLocks/>
            </p:cNvSpPr>
            <p:nvPr/>
          </p:nvSpPr>
          <p:spPr bwMode="gray">
            <a:xfrm>
              <a:off x="10099675" y="6078538"/>
              <a:ext cx="247650" cy="222250"/>
            </a:xfrm>
            <a:custGeom>
              <a:avLst/>
              <a:gdLst>
                <a:gd name="T0" fmla="*/ 46 w 66"/>
                <a:gd name="T1" fmla="*/ 0 h 59"/>
                <a:gd name="T2" fmla="*/ 12 w 66"/>
                <a:gd name="T3" fmla="*/ 0 h 59"/>
                <a:gd name="T4" fmla="*/ 12 w 66"/>
                <a:gd name="T5" fmla="*/ 0 h 59"/>
                <a:gd name="T6" fmla="*/ 0 w 66"/>
                <a:gd name="T7" fmla="*/ 4 h 59"/>
                <a:gd name="T8" fmla="*/ 14 w 66"/>
                <a:gd name="T9" fmla="*/ 9 h 59"/>
                <a:gd name="T10" fmla="*/ 28 w 66"/>
                <a:gd name="T11" fmla="*/ 18 h 59"/>
                <a:gd name="T12" fmla="*/ 36 w 66"/>
                <a:gd name="T13" fmla="*/ 44 h 59"/>
                <a:gd name="T14" fmla="*/ 36 w 66"/>
                <a:gd name="T15" fmla="*/ 44 h 59"/>
                <a:gd name="T16" fmla="*/ 36 w 66"/>
                <a:gd name="T17" fmla="*/ 44 h 59"/>
                <a:gd name="T18" fmla="*/ 34 w 66"/>
                <a:gd name="T19" fmla="*/ 59 h 59"/>
                <a:gd name="T20" fmla="*/ 43 w 66"/>
                <a:gd name="T21" fmla="*/ 59 h 59"/>
                <a:gd name="T22" fmla="*/ 62 w 66"/>
                <a:gd name="T23" fmla="*/ 39 h 59"/>
                <a:gd name="T24" fmla="*/ 64 w 66"/>
                <a:gd name="T25" fmla="*/ 19 h 59"/>
                <a:gd name="T26" fmla="*/ 46 w 66"/>
                <a:gd name="T2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6" h="59">
                  <a:moveTo>
                    <a:pt x="46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0"/>
                    <a:pt x="3" y="2"/>
                    <a:pt x="0" y="4"/>
                  </a:cubicBezTo>
                  <a:cubicBezTo>
                    <a:pt x="5" y="5"/>
                    <a:pt x="10" y="6"/>
                    <a:pt x="14" y="9"/>
                  </a:cubicBezTo>
                  <a:cubicBezTo>
                    <a:pt x="19" y="11"/>
                    <a:pt x="24" y="14"/>
                    <a:pt x="28" y="18"/>
                  </a:cubicBezTo>
                  <a:cubicBezTo>
                    <a:pt x="34" y="26"/>
                    <a:pt x="37" y="35"/>
                    <a:pt x="36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53" y="59"/>
                    <a:pt x="60" y="50"/>
                    <a:pt x="62" y="3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6" y="9"/>
                    <a:pt x="56" y="0"/>
                    <a:pt x="46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Oval 1073">
              <a:extLst>
                <a:ext uri="{FF2B5EF4-FFF2-40B4-BE49-F238E27FC236}">
                  <a16:creationId xmlns:a16="http://schemas.microsoft.com/office/drawing/2014/main" id="{AD2962AD-74A9-8CC1-44B0-0104F84BE79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0137775" y="5913438"/>
              <a:ext cx="142875" cy="142875"/>
            </a:xfrm>
            <a:prstGeom prst="ellipse">
              <a:avLst/>
            </a:pr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1074">
              <a:extLst>
                <a:ext uri="{FF2B5EF4-FFF2-40B4-BE49-F238E27FC236}">
                  <a16:creationId xmlns:a16="http://schemas.microsoft.com/office/drawing/2014/main" id="{DB4BC1FC-071D-E1D3-31BC-DB33475E4FD9}"/>
                </a:ext>
              </a:extLst>
            </p:cNvPr>
            <p:cNvSpPr>
              <a:spLocks/>
            </p:cNvSpPr>
            <p:nvPr/>
          </p:nvSpPr>
          <p:spPr bwMode="gray">
            <a:xfrm>
              <a:off x="9617075" y="6078538"/>
              <a:ext cx="242888" cy="222250"/>
            </a:xfrm>
            <a:custGeom>
              <a:avLst/>
              <a:gdLst>
                <a:gd name="T0" fmla="*/ 54 w 65"/>
                <a:gd name="T1" fmla="*/ 0 h 59"/>
                <a:gd name="T2" fmla="*/ 20 w 65"/>
                <a:gd name="T3" fmla="*/ 0 h 59"/>
                <a:gd name="T4" fmla="*/ 20 w 65"/>
                <a:gd name="T5" fmla="*/ 0 h 59"/>
                <a:gd name="T6" fmla="*/ 1 w 65"/>
                <a:gd name="T7" fmla="*/ 20 h 59"/>
                <a:gd name="T8" fmla="*/ 4 w 65"/>
                <a:gd name="T9" fmla="*/ 40 h 59"/>
                <a:gd name="T10" fmla="*/ 22 w 65"/>
                <a:gd name="T11" fmla="*/ 59 h 59"/>
                <a:gd name="T12" fmla="*/ 32 w 65"/>
                <a:gd name="T13" fmla="*/ 59 h 59"/>
                <a:gd name="T14" fmla="*/ 30 w 65"/>
                <a:gd name="T15" fmla="*/ 45 h 59"/>
                <a:gd name="T16" fmla="*/ 30 w 65"/>
                <a:gd name="T17" fmla="*/ 45 h 59"/>
                <a:gd name="T18" fmla="*/ 30 w 65"/>
                <a:gd name="T19" fmla="*/ 45 h 59"/>
                <a:gd name="T20" fmla="*/ 39 w 65"/>
                <a:gd name="T21" fmla="*/ 18 h 59"/>
                <a:gd name="T22" fmla="*/ 52 w 65"/>
                <a:gd name="T23" fmla="*/ 8 h 59"/>
                <a:gd name="T24" fmla="*/ 65 w 65"/>
                <a:gd name="T25" fmla="*/ 4 h 59"/>
                <a:gd name="T26" fmla="*/ 54 w 65"/>
                <a:gd name="T2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59">
                  <a:moveTo>
                    <a:pt x="54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1" y="2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6" y="50"/>
                    <a:pt x="12" y="59"/>
                    <a:pt x="2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29" y="35"/>
                    <a:pt x="32" y="26"/>
                    <a:pt x="39" y="18"/>
                  </a:cubicBezTo>
                  <a:cubicBezTo>
                    <a:pt x="43" y="14"/>
                    <a:pt x="47" y="11"/>
                    <a:pt x="52" y="8"/>
                  </a:cubicBezTo>
                  <a:cubicBezTo>
                    <a:pt x="56" y="6"/>
                    <a:pt x="61" y="5"/>
                    <a:pt x="65" y="4"/>
                  </a:cubicBezTo>
                  <a:cubicBezTo>
                    <a:pt x="62" y="2"/>
                    <a:pt x="58" y="0"/>
                    <a:pt x="54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Oval 1075">
              <a:extLst>
                <a:ext uri="{FF2B5EF4-FFF2-40B4-BE49-F238E27FC236}">
                  <a16:creationId xmlns:a16="http://schemas.microsoft.com/office/drawing/2014/main" id="{34128D41-CA1E-B99F-6539-519AC60D540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683750" y="5913438"/>
              <a:ext cx="142875" cy="142875"/>
            </a:xfrm>
            <a:prstGeom prst="ellipse">
              <a:avLst/>
            </a:pr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10EA203E-A740-5D44-D94F-9C0F1057E77D}"/>
              </a:ext>
            </a:extLst>
          </p:cNvPr>
          <p:cNvGrpSpPr>
            <a:grpSpLocks noChangeAspect="1"/>
          </p:cNvGrpSpPr>
          <p:nvPr/>
        </p:nvGrpSpPr>
        <p:grpSpPr>
          <a:xfrm>
            <a:off x="1579941" y="5539853"/>
            <a:ext cx="1002900" cy="1008000"/>
            <a:chOff x="822817" y="5164698"/>
            <a:chExt cx="411766" cy="413862"/>
          </a:xfrm>
        </p:grpSpPr>
        <p:sp>
          <p:nvSpPr>
            <p:cNvPr id="19" name="Freeform 3329">
              <a:extLst>
                <a:ext uri="{FF2B5EF4-FFF2-40B4-BE49-F238E27FC236}">
                  <a16:creationId xmlns:a16="http://schemas.microsoft.com/office/drawing/2014/main" id="{E8E5E608-1A56-6663-BB07-37522FCBA022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822817" y="5164698"/>
              <a:ext cx="411766" cy="413862"/>
            </a:xfrm>
            <a:custGeom>
              <a:avLst/>
              <a:gdLst>
                <a:gd name="T0" fmla="*/ 125 w 166"/>
                <a:gd name="T1" fmla="*/ 101 h 167"/>
                <a:gd name="T2" fmla="*/ 134 w 166"/>
                <a:gd name="T3" fmla="*/ 67 h 167"/>
                <a:gd name="T4" fmla="*/ 67 w 166"/>
                <a:gd name="T5" fmla="*/ 0 h 167"/>
                <a:gd name="T6" fmla="*/ 0 w 166"/>
                <a:gd name="T7" fmla="*/ 67 h 167"/>
                <a:gd name="T8" fmla="*/ 67 w 166"/>
                <a:gd name="T9" fmla="*/ 134 h 167"/>
                <a:gd name="T10" fmla="*/ 101 w 166"/>
                <a:gd name="T11" fmla="*/ 125 h 167"/>
                <a:gd name="T12" fmla="*/ 136 w 166"/>
                <a:gd name="T13" fmla="*/ 160 h 167"/>
                <a:gd name="T14" fmla="*/ 160 w 166"/>
                <a:gd name="T15" fmla="*/ 160 h 167"/>
                <a:gd name="T16" fmla="*/ 160 w 166"/>
                <a:gd name="T17" fmla="*/ 136 h 167"/>
                <a:gd name="T18" fmla="*/ 125 w 166"/>
                <a:gd name="T19" fmla="*/ 101 h 167"/>
                <a:gd name="T20" fmla="*/ 67 w 166"/>
                <a:gd name="T21" fmla="*/ 118 h 167"/>
                <a:gd name="T22" fmla="*/ 17 w 166"/>
                <a:gd name="T23" fmla="*/ 67 h 167"/>
                <a:gd name="T24" fmla="*/ 67 w 166"/>
                <a:gd name="T25" fmla="*/ 17 h 167"/>
                <a:gd name="T26" fmla="*/ 117 w 166"/>
                <a:gd name="T27" fmla="*/ 67 h 167"/>
                <a:gd name="T28" fmla="*/ 67 w 166"/>
                <a:gd name="T29" fmla="*/ 11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6" h="167">
                  <a:moveTo>
                    <a:pt x="125" y="101"/>
                  </a:moveTo>
                  <a:cubicBezTo>
                    <a:pt x="131" y="91"/>
                    <a:pt x="134" y="80"/>
                    <a:pt x="134" y="67"/>
                  </a:cubicBezTo>
                  <a:cubicBezTo>
                    <a:pt x="134" y="30"/>
                    <a:pt x="104" y="0"/>
                    <a:pt x="67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4"/>
                    <a:pt x="30" y="134"/>
                    <a:pt x="67" y="134"/>
                  </a:cubicBezTo>
                  <a:cubicBezTo>
                    <a:pt x="79" y="134"/>
                    <a:pt x="91" y="131"/>
                    <a:pt x="101" y="125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42" y="167"/>
                    <a:pt x="153" y="167"/>
                    <a:pt x="160" y="160"/>
                  </a:cubicBezTo>
                  <a:cubicBezTo>
                    <a:pt x="166" y="153"/>
                    <a:pt x="166" y="143"/>
                    <a:pt x="160" y="136"/>
                  </a:cubicBezTo>
                  <a:lnTo>
                    <a:pt x="125" y="101"/>
                  </a:lnTo>
                  <a:close/>
                  <a:moveTo>
                    <a:pt x="67" y="118"/>
                  </a:moveTo>
                  <a:cubicBezTo>
                    <a:pt x="39" y="118"/>
                    <a:pt x="17" y="95"/>
                    <a:pt x="17" y="67"/>
                  </a:cubicBezTo>
                  <a:cubicBezTo>
                    <a:pt x="17" y="40"/>
                    <a:pt x="39" y="17"/>
                    <a:pt x="67" y="17"/>
                  </a:cubicBezTo>
                  <a:cubicBezTo>
                    <a:pt x="95" y="17"/>
                    <a:pt x="117" y="40"/>
                    <a:pt x="117" y="67"/>
                  </a:cubicBezTo>
                  <a:cubicBezTo>
                    <a:pt x="117" y="95"/>
                    <a:pt x="95" y="118"/>
                    <a:pt x="67" y="118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3330">
              <a:extLst>
                <a:ext uri="{FF2B5EF4-FFF2-40B4-BE49-F238E27FC236}">
                  <a16:creationId xmlns:a16="http://schemas.microsoft.com/office/drawing/2014/main" id="{1758FA36-310F-DE92-A57E-ED8E1C2FAB6E}"/>
                </a:ext>
              </a:extLst>
            </p:cNvPr>
            <p:cNvSpPr>
              <a:spLocks/>
            </p:cNvSpPr>
            <p:nvPr/>
          </p:nvSpPr>
          <p:spPr bwMode="gray">
            <a:xfrm>
              <a:off x="893017" y="5234898"/>
              <a:ext cx="96393" cy="96393"/>
            </a:xfrm>
            <a:custGeom>
              <a:avLst/>
              <a:gdLst>
                <a:gd name="T0" fmla="*/ 0 w 39"/>
                <a:gd name="T1" fmla="*/ 39 h 39"/>
                <a:gd name="T2" fmla="*/ 11 w 39"/>
                <a:gd name="T3" fmla="*/ 39 h 39"/>
                <a:gd name="T4" fmla="*/ 39 w 39"/>
                <a:gd name="T5" fmla="*/ 11 h 39"/>
                <a:gd name="T6" fmla="*/ 39 w 39"/>
                <a:gd name="T7" fmla="*/ 0 h 39"/>
                <a:gd name="T8" fmla="*/ 0 w 3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9">
                  <a:moveTo>
                    <a:pt x="0" y="39"/>
                  </a:moveTo>
                  <a:cubicBezTo>
                    <a:pt x="11" y="39"/>
                    <a:pt x="11" y="39"/>
                    <a:pt x="11" y="39"/>
                  </a:cubicBezTo>
                  <a:cubicBezTo>
                    <a:pt x="11" y="24"/>
                    <a:pt x="24" y="11"/>
                    <a:pt x="39" y="11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lose/>
                </a:path>
              </a:pathLst>
            </a:custGeom>
            <a:solidFill>
              <a:srgbClr val="303030"/>
            </a:solidFill>
            <a:ln w="9525" cap="rnd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2" name="TextBox 2">
            <a:extLst>
              <a:ext uri="{FF2B5EF4-FFF2-40B4-BE49-F238E27FC236}">
                <a16:creationId xmlns:a16="http://schemas.microsoft.com/office/drawing/2014/main" id="{39A67E90-2664-863D-3FA8-D1B775DE2B69}"/>
              </a:ext>
            </a:extLst>
          </p:cNvPr>
          <p:cNvSpPr txBox="1"/>
          <p:nvPr/>
        </p:nvSpPr>
        <p:spPr>
          <a:xfrm>
            <a:off x="3262626" y="5214636"/>
            <a:ext cx="13757635" cy="1461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40"/>
              </a:lnSpc>
            </a:pPr>
            <a:r>
              <a:rPr lang="en-US" sz="4000" dirty="0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Need to find groceries in the supermarket with ease and independence</a:t>
            </a:r>
            <a:endParaRPr lang="de-DE" dirty="0">
              <a:solidFill>
                <a:srgbClr val="303030"/>
              </a:solidFill>
            </a:endParaRPr>
          </a:p>
        </p:txBody>
      </p:sp>
      <p:sp>
        <p:nvSpPr>
          <p:cNvPr id="23" name="TextBox 2">
            <a:extLst>
              <a:ext uri="{FF2B5EF4-FFF2-40B4-BE49-F238E27FC236}">
                <a16:creationId xmlns:a16="http://schemas.microsoft.com/office/drawing/2014/main" id="{99CD7770-FA4D-E1E5-6AA1-07F5E855606B}"/>
              </a:ext>
            </a:extLst>
          </p:cNvPr>
          <p:cNvSpPr txBox="1"/>
          <p:nvPr/>
        </p:nvSpPr>
        <p:spPr>
          <a:xfrm>
            <a:off x="484257" y="483996"/>
            <a:ext cx="15654903" cy="7309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740"/>
              </a:lnSpc>
            </a:pPr>
            <a:r>
              <a:rPr lang="en-US" sz="4800" dirty="0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There is a need for accessibility technology.</a:t>
            </a:r>
            <a:endParaRPr lang="de-DE" sz="2400" dirty="0">
              <a:solidFill>
                <a:srgbClr val="3030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517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B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/>
          <p:nvPr/>
        </p:nvGrpSpPr>
        <p:grpSpPr>
          <a:xfrm>
            <a:off x="-2950417" y="10141976"/>
            <a:ext cx="24188833" cy="560985"/>
            <a:chOff x="0" y="0"/>
            <a:chExt cx="6370722" cy="14774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70722" cy="147749"/>
            </a:xfrm>
            <a:custGeom>
              <a:avLst/>
              <a:gdLst/>
              <a:ahLst/>
              <a:cxnLst/>
              <a:rect l="l" t="t" r="r" b="b"/>
              <a:pathLst>
                <a:path w="6370722" h="147749">
                  <a:moveTo>
                    <a:pt x="0" y="0"/>
                  </a:moveTo>
                  <a:lnTo>
                    <a:pt x="6370722" y="0"/>
                  </a:lnTo>
                  <a:lnTo>
                    <a:pt x="6370722" y="147749"/>
                  </a:lnTo>
                  <a:lnTo>
                    <a:pt x="0" y="147749"/>
                  </a:lnTo>
                  <a:close/>
                </a:path>
              </a:pathLst>
            </a:custGeom>
            <a:solidFill>
              <a:srgbClr val="FFBD59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66675"/>
              <a:ext cx="6370722" cy="2144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49"/>
                </a:lnSpc>
              </a:pPr>
              <a:endParaRPr/>
            </a:p>
          </p:txBody>
        </p:sp>
      </p:grpSp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A37A4AD5-8F81-122D-F847-E6EEA7F6A1F6}"/>
              </a:ext>
            </a:extLst>
          </p:cNvPr>
          <p:cNvGrpSpPr/>
          <p:nvPr/>
        </p:nvGrpSpPr>
        <p:grpSpPr>
          <a:xfrm>
            <a:off x="1472980" y="2856538"/>
            <a:ext cx="3818112" cy="2363647"/>
            <a:chOff x="3245352" y="2671507"/>
            <a:chExt cx="3818112" cy="2363647"/>
          </a:xfrm>
        </p:grpSpPr>
        <p:pic>
          <p:nvPicPr>
            <p:cNvPr id="10" name="Grafik 9" descr="Ein Bild, das Design, Grafiken, Symbol, Screenshot enthält.&#10;&#10;Automatisch generierte Beschreibung">
              <a:extLst>
                <a:ext uri="{FF2B5EF4-FFF2-40B4-BE49-F238E27FC236}">
                  <a16:creationId xmlns:a16="http://schemas.microsoft.com/office/drawing/2014/main" id="{A66BF3AD-CEF7-B125-4BD5-6BDAC7819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7673" y="2671507"/>
              <a:ext cx="1593471" cy="1593471"/>
            </a:xfrm>
            <a:prstGeom prst="rect">
              <a:avLst/>
            </a:prstGeom>
          </p:spPr>
        </p:pic>
        <p:sp>
          <p:nvSpPr>
            <p:cNvPr id="15" name="TextBox 2">
              <a:extLst>
                <a:ext uri="{FF2B5EF4-FFF2-40B4-BE49-F238E27FC236}">
                  <a16:creationId xmlns:a16="http://schemas.microsoft.com/office/drawing/2014/main" id="{6A7F475E-4BCE-81DE-0C8A-203ABE66F4AB}"/>
                </a:ext>
              </a:extLst>
            </p:cNvPr>
            <p:cNvSpPr txBox="1"/>
            <p:nvPr/>
          </p:nvSpPr>
          <p:spPr>
            <a:xfrm>
              <a:off x="3245352" y="4342913"/>
              <a:ext cx="3818112" cy="69224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740"/>
                </a:lnSpc>
              </a:pPr>
              <a:r>
                <a:rPr lang="en-US" sz="4000" dirty="0">
                  <a:solidFill>
                    <a:srgbClr val="303030"/>
                  </a:solidFill>
                  <a:latin typeface="Proxima Nova"/>
                  <a:ea typeface="+mn-lt"/>
                  <a:cs typeface="+mn-lt"/>
                </a:rPr>
                <a:t>Supermarket</a:t>
              </a:r>
              <a:endParaRPr lang="de-DE" dirty="0">
                <a:solidFill>
                  <a:srgbClr val="303030"/>
                </a:solidFill>
              </a:endParaRPr>
            </a:p>
          </p:txBody>
        </p:sp>
      </p:grpSp>
      <p:sp>
        <p:nvSpPr>
          <p:cNvPr id="16" name="TextBox 2">
            <a:extLst>
              <a:ext uri="{FF2B5EF4-FFF2-40B4-BE49-F238E27FC236}">
                <a16:creationId xmlns:a16="http://schemas.microsoft.com/office/drawing/2014/main" id="{242C79AE-8E04-FFEF-232B-D430AE7EE9D3}"/>
              </a:ext>
            </a:extLst>
          </p:cNvPr>
          <p:cNvSpPr txBox="1"/>
          <p:nvPr/>
        </p:nvSpPr>
        <p:spPr>
          <a:xfrm>
            <a:off x="484257" y="483996"/>
            <a:ext cx="15654903" cy="14619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740"/>
              </a:lnSpc>
            </a:pPr>
            <a:r>
              <a:rPr lang="en-US" sz="4800" dirty="0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The solution lies in the intelligent combination of different data sources.</a:t>
            </a:r>
            <a:endParaRPr lang="de-DE" sz="2400" dirty="0">
              <a:solidFill>
                <a:srgbClr val="303030"/>
              </a:solidFill>
            </a:endParaRPr>
          </a:p>
        </p:txBody>
      </p:sp>
      <p:grpSp>
        <p:nvGrpSpPr>
          <p:cNvPr id="36" name="Gruppieren 35">
            <a:extLst>
              <a:ext uri="{FF2B5EF4-FFF2-40B4-BE49-F238E27FC236}">
                <a16:creationId xmlns:a16="http://schemas.microsoft.com/office/drawing/2014/main" id="{4575BD09-0B90-FD4F-0700-C2E2082DB209}"/>
              </a:ext>
            </a:extLst>
          </p:cNvPr>
          <p:cNvGrpSpPr/>
          <p:nvPr/>
        </p:nvGrpSpPr>
        <p:grpSpPr>
          <a:xfrm>
            <a:off x="12211182" y="3074404"/>
            <a:ext cx="4629096" cy="2139240"/>
            <a:chOff x="9663292" y="2889373"/>
            <a:chExt cx="4629096" cy="2139240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61CC2FE2-A1C1-A275-3B83-A5C2ABD6DE83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11213477" y="2889373"/>
              <a:ext cx="1512213" cy="1116000"/>
              <a:chOff x="3219450" y="5688013"/>
              <a:chExt cx="727075" cy="536575"/>
            </a:xfrm>
            <a:solidFill>
              <a:srgbClr val="303030"/>
            </a:solidFill>
          </p:grpSpPr>
          <p:sp>
            <p:nvSpPr>
              <p:cNvPr id="18" name="Freeform 2951">
                <a:extLst>
                  <a:ext uri="{FF2B5EF4-FFF2-40B4-BE49-F238E27FC236}">
                    <a16:creationId xmlns:a16="http://schemas.microsoft.com/office/drawing/2014/main" id="{337D3DFC-F2B6-AB70-904F-13121F7B1DD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497263" y="6040438"/>
                <a:ext cx="179388" cy="184150"/>
              </a:xfrm>
              <a:custGeom>
                <a:avLst/>
                <a:gdLst>
                  <a:gd name="T0" fmla="*/ 40 w 48"/>
                  <a:gd name="T1" fmla="*/ 9 h 49"/>
                  <a:gd name="T2" fmla="*/ 40 w 48"/>
                  <a:gd name="T3" fmla="*/ 40 h 49"/>
                  <a:gd name="T4" fmla="*/ 8 w 48"/>
                  <a:gd name="T5" fmla="*/ 40 h 49"/>
                  <a:gd name="T6" fmla="*/ 8 w 48"/>
                  <a:gd name="T7" fmla="*/ 9 h 49"/>
                  <a:gd name="T8" fmla="*/ 40 w 48"/>
                  <a:gd name="T9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9">
                    <a:moveTo>
                      <a:pt x="40" y="9"/>
                    </a:moveTo>
                    <a:cubicBezTo>
                      <a:pt x="48" y="18"/>
                      <a:pt x="48" y="32"/>
                      <a:pt x="40" y="40"/>
                    </a:cubicBezTo>
                    <a:cubicBezTo>
                      <a:pt x="31" y="49"/>
                      <a:pt x="17" y="49"/>
                      <a:pt x="8" y="40"/>
                    </a:cubicBezTo>
                    <a:cubicBezTo>
                      <a:pt x="0" y="32"/>
                      <a:pt x="0" y="18"/>
                      <a:pt x="8" y="9"/>
                    </a:cubicBezTo>
                    <a:cubicBezTo>
                      <a:pt x="17" y="0"/>
                      <a:pt x="31" y="0"/>
                      <a:pt x="40" y="9"/>
                    </a:cubicBezTo>
                    <a:close/>
                  </a:path>
                </a:pathLst>
              </a:custGeom>
              <a:solidFill>
                <a:srgbClr val="30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2952">
                <a:extLst>
                  <a:ext uri="{FF2B5EF4-FFF2-40B4-BE49-F238E27FC236}">
                    <a16:creationId xmlns:a16="http://schemas.microsoft.com/office/drawing/2014/main" id="{C01E7CC2-1B2B-A063-3348-53367FE9AA9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349625" y="5872163"/>
                <a:ext cx="469900" cy="187325"/>
              </a:xfrm>
              <a:custGeom>
                <a:avLst/>
                <a:gdLst>
                  <a:gd name="T0" fmla="*/ 5 w 125"/>
                  <a:gd name="T1" fmla="*/ 23 h 50"/>
                  <a:gd name="T2" fmla="*/ 5 w 125"/>
                  <a:gd name="T3" fmla="*/ 24 h 50"/>
                  <a:gd name="T4" fmla="*/ 5 w 125"/>
                  <a:gd name="T5" fmla="*/ 44 h 50"/>
                  <a:gd name="T6" fmla="*/ 26 w 125"/>
                  <a:gd name="T7" fmla="*/ 44 h 50"/>
                  <a:gd name="T8" fmla="*/ 100 w 125"/>
                  <a:gd name="T9" fmla="*/ 44 h 50"/>
                  <a:gd name="T10" fmla="*/ 120 w 125"/>
                  <a:gd name="T11" fmla="*/ 44 h 50"/>
                  <a:gd name="T12" fmla="*/ 125 w 125"/>
                  <a:gd name="T13" fmla="*/ 33 h 50"/>
                  <a:gd name="T14" fmla="*/ 121 w 125"/>
                  <a:gd name="T15" fmla="*/ 23 h 50"/>
                  <a:gd name="T16" fmla="*/ 63 w 125"/>
                  <a:gd name="T17" fmla="*/ 0 h 50"/>
                  <a:gd name="T18" fmla="*/ 5 w 125"/>
                  <a:gd name="T19" fmla="*/ 2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5" h="50">
                    <a:moveTo>
                      <a:pt x="5" y="23"/>
                    </a:moveTo>
                    <a:cubicBezTo>
                      <a:pt x="5" y="24"/>
                      <a:pt x="5" y="24"/>
                      <a:pt x="5" y="24"/>
                    </a:cubicBezTo>
                    <a:cubicBezTo>
                      <a:pt x="0" y="29"/>
                      <a:pt x="0" y="38"/>
                      <a:pt x="5" y="44"/>
                    </a:cubicBezTo>
                    <a:cubicBezTo>
                      <a:pt x="11" y="49"/>
                      <a:pt x="20" y="50"/>
                      <a:pt x="26" y="44"/>
                    </a:cubicBezTo>
                    <a:cubicBezTo>
                      <a:pt x="46" y="24"/>
                      <a:pt x="80" y="24"/>
                      <a:pt x="100" y="44"/>
                    </a:cubicBezTo>
                    <a:cubicBezTo>
                      <a:pt x="106" y="50"/>
                      <a:pt x="115" y="49"/>
                      <a:pt x="120" y="44"/>
                    </a:cubicBezTo>
                    <a:cubicBezTo>
                      <a:pt x="123" y="41"/>
                      <a:pt x="125" y="37"/>
                      <a:pt x="125" y="33"/>
                    </a:cubicBezTo>
                    <a:cubicBezTo>
                      <a:pt x="125" y="30"/>
                      <a:pt x="123" y="26"/>
                      <a:pt x="121" y="23"/>
                    </a:cubicBezTo>
                    <a:cubicBezTo>
                      <a:pt x="105" y="8"/>
                      <a:pt x="85" y="0"/>
                      <a:pt x="63" y="0"/>
                    </a:cubicBezTo>
                    <a:cubicBezTo>
                      <a:pt x="41" y="0"/>
                      <a:pt x="21" y="8"/>
                      <a:pt x="5" y="23"/>
                    </a:cubicBezTo>
                    <a:close/>
                  </a:path>
                </a:pathLst>
              </a:custGeom>
              <a:solidFill>
                <a:srgbClr val="30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Freeform 2953">
                <a:extLst>
                  <a:ext uri="{FF2B5EF4-FFF2-40B4-BE49-F238E27FC236}">
                    <a16:creationId xmlns:a16="http://schemas.microsoft.com/office/drawing/2014/main" id="{6A507791-93C7-6486-A016-F7CA733AC03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219450" y="5688013"/>
                <a:ext cx="727075" cy="239712"/>
              </a:xfrm>
              <a:custGeom>
                <a:avLst/>
                <a:gdLst>
                  <a:gd name="T0" fmla="*/ 98 w 194"/>
                  <a:gd name="T1" fmla="*/ 0 h 64"/>
                  <a:gd name="T2" fmla="*/ 6 w 194"/>
                  <a:gd name="T3" fmla="*/ 38 h 64"/>
                  <a:gd name="T4" fmla="*/ 6 w 194"/>
                  <a:gd name="T5" fmla="*/ 38 h 64"/>
                  <a:gd name="T6" fmla="*/ 6 w 194"/>
                  <a:gd name="T7" fmla="*/ 58 h 64"/>
                  <a:gd name="T8" fmla="*/ 26 w 194"/>
                  <a:gd name="T9" fmla="*/ 58 h 64"/>
                  <a:gd name="T10" fmla="*/ 98 w 194"/>
                  <a:gd name="T11" fmla="*/ 29 h 64"/>
                  <a:gd name="T12" fmla="*/ 170 w 194"/>
                  <a:gd name="T13" fmla="*/ 58 h 64"/>
                  <a:gd name="T14" fmla="*/ 190 w 194"/>
                  <a:gd name="T15" fmla="*/ 58 h 64"/>
                  <a:gd name="T16" fmla="*/ 194 w 194"/>
                  <a:gd name="T17" fmla="*/ 48 h 64"/>
                  <a:gd name="T18" fmla="*/ 190 w 194"/>
                  <a:gd name="T19" fmla="*/ 38 h 64"/>
                  <a:gd name="T20" fmla="*/ 98 w 194"/>
                  <a:gd name="T2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4" h="64">
                    <a:moveTo>
                      <a:pt x="98" y="0"/>
                    </a:moveTo>
                    <a:cubicBezTo>
                      <a:pt x="64" y="0"/>
                      <a:pt x="31" y="14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0" y="44"/>
                      <a:pt x="0" y="52"/>
                      <a:pt x="6" y="58"/>
                    </a:cubicBezTo>
                    <a:cubicBezTo>
                      <a:pt x="12" y="64"/>
                      <a:pt x="20" y="64"/>
                      <a:pt x="26" y="58"/>
                    </a:cubicBezTo>
                    <a:cubicBezTo>
                      <a:pt x="45" y="39"/>
                      <a:pt x="71" y="29"/>
                      <a:pt x="98" y="29"/>
                    </a:cubicBezTo>
                    <a:cubicBezTo>
                      <a:pt x="124" y="29"/>
                      <a:pt x="150" y="39"/>
                      <a:pt x="170" y="58"/>
                    </a:cubicBezTo>
                    <a:cubicBezTo>
                      <a:pt x="175" y="64"/>
                      <a:pt x="184" y="64"/>
                      <a:pt x="190" y="58"/>
                    </a:cubicBezTo>
                    <a:cubicBezTo>
                      <a:pt x="193" y="55"/>
                      <a:pt x="194" y="52"/>
                      <a:pt x="194" y="48"/>
                    </a:cubicBezTo>
                    <a:cubicBezTo>
                      <a:pt x="194" y="44"/>
                      <a:pt x="193" y="41"/>
                      <a:pt x="190" y="38"/>
                    </a:cubicBezTo>
                    <a:cubicBezTo>
                      <a:pt x="165" y="14"/>
                      <a:pt x="133" y="0"/>
                      <a:pt x="98" y="0"/>
                    </a:cubicBezTo>
                    <a:close/>
                  </a:path>
                </a:pathLst>
              </a:custGeom>
              <a:solidFill>
                <a:srgbClr val="30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25" name="TextBox 2">
              <a:extLst>
                <a:ext uri="{FF2B5EF4-FFF2-40B4-BE49-F238E27FC236}">
                  <a16:creationId xmlns:a16="http://schemas.microsoft.com/office/drawing/2014/main" id="{BE954422-20E8-FD6B-E338-75F6FBE73F46}"/>
                </a:ext>
              </a:extLst>
            </p:cNvPr>
            <p:cNvSpPr txBox="1"/>
            <p:nvPr/>
          </p:nvSpPr>
          <p:spPr>
            <a:xfrm>
              <a:off x="9663292" y="4349453"/>
              <a:ext cx="4629096" cy="67916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740"/>
                </a:lnSpc>
              </a:pPr>
              <a:r>
                <a:rPr lang="en-US" sz="4000" dirty="0">
                  <a:solidFill>
                    <a:srgbClr val="303030"/>
                  </a:solidFill>
                  <a:latin typeface="Proxima Nova"/>
                  <a:ea typeface="+mn-lt"/>
                  <a:cs typeface="+mn-lt"/>
                </a:rPr>
                <a:t>Cisco Spaces Cloud</a:t>
              </a:r>
              <a:endParaRPr lang="de-DE" dirty="0">
                <a:solidFill>
                  <a:srgbClr val="303030"/>
                </a:solidFill>
              </a:endParaRPr>
            </a:p>
          </p:txBody>
        </p:sp>
      </p:grp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DA5534A5-FF76-124E-5F5E-64B4198B3FFD}"/>
              </a:ext>
            </a:extLst>
          </p:cNvPr>
          <p:cNvGrpSpPr/>
          <p:nvPr/>
        </p:nvGrpSpPr>
        <p:grpSpPr>
          <a:xfrm>
            <a:off x="1084270" y="6544737"/>
            <a:ext cx="4595531" cy="2887106"/>
            <a:chOff x="2856642" y="6562737"/>
            <a:chExt cx="4595531" cy="2887106"/>
          </a:xfrm>
        </p:grpSpPr>
        <p:sp>
          <p:nvSpPr>
            <p:cNvPr id="29" name="TextBox 2">
              <a:extLst>
                <a:ext uri="{FF2B5EF4-FFF2-40B4-BE49-F238E27FC236}">
                  <a16:creationId xmlns:a16="http://schemas.microsoft.com/office/drawing/2014/main" id="{11A8A942-0E2D-1F87-F125-4FDE89C67836}"/>
                </a:ext>
              </a:extLst>
            </p:cNvPr>
            <p:cNvSpPr txBox="1"/>
            <p:nvPr/>
          </p:nvSpPr>
          <p:spPr>
            <a:xfrm>
              <a:off x="2856642" y="8218737"/>
              <a:ext cx="4595531" cy="12311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4000" dirty="0">
                  <a:solidFill>
                    <a:srgbClr val="303030"/>
                  </a:solidFill>
                  <a:latin typeface="Proxima Nova"/>
                  <a:ea typeface="+mn-lt"/>
                  <a:cs typeface="+mn-lt"/>
                </a:rPr>
                <a:t>Camera and gyroscope data</a:t>
              </a:r>
              <a:endParaRPr lang="de-DE" dirty="0">
                <a:solidFill>
                  <a:srgbClr val="303030"/>
                </a:solidFill>
              </a:endParaRPr>
            </a:p>
          </p:txBody>
        </p:sp>
        <p:pic>
          <p:nvPicPr>
            <p:cNvPr id="33" name="Grafik 32" descr="Ein Bild, das Screenshot, Handy, Gerät, Smartphone enthält.&#10;&#10;Automatisch generierte Beschreibung">
              <a:extLst>
                <a:ext uri="{FF2B5EF4-FFF2-40B4-BE49-F238E27FC236}">
                  <a16:creationId xmlns:a16="http://schemas.microsoft.com/office/drawing/2014/main" id="{86BC3292-15DB-3216-66BF-5EDE94E1B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7673" y="6562737"/>
              <a:ext cx="1656000" cy="1656000"/>
            </a:xfrm>
            <a:prstGeom prst="rect">
              <a:avLst/>
            </a:prstGeom>
          </p:spPr>
        </p:pic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A5044CC3-87A9-417C-FF43-3E328187AACC}"/>
              </a:ext>
            </a:extLst>
          </p:cNvPr>
          <p:cNvGrpSpPr/>
          <p:nvPr/>
        </p:nvGrpSpPr>
        <p:grpSpPr>
          <a:xfrm>
            <a:off x="12227965" y="6544737"/>
            <a:ext cx="4595531" cy="2593010"/>
            <a:chOff x="9546311" y="6544737"/>
            <a:chExt cx="4595531" cy="2593010"/>
          </a:xfrm>
        </p:grpSpPr>
        <p:pic>
          <p:nvPicPr>
            <p:cNvPr id="31" name="Grafik 30" descr="Ein Bild, das Kreis, Schlagring enthält.&#10;&#10;Automatisch generierte Beschreibung">
              <a:extLst>
                <a:ext uri="{FF2B5EF4-FFF2-40B4-BE49-F238E27FC236}">
                  <a16:creationId xmlns:a16="http://schemas.microsoft.com/office/drawing/2014/main" id="{49A989CC-11C0-5A39-888B-24B64951F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3690" y="6544737"/>
              <a:ext cx="1692000" cy="1692000"/>
            </a:xfrm>
            <a:prstGeom prst="rect">
              <a:avLst/>
            </a:prstGeom>
          </p:spPr>
        </p:pic>
        <p:sp>
          <p:nvSpPr>
            <p:cNvPr id="34" name="TextBox 2">
              <a:extLst>
                <a:ext uri="{FF2B5EF4-FFF2-40B4-BE49-F238E27FC236}">
                  <a16:creationId xmlns:a16="http://schemas.microsoft.com/office/drawing/2014/main" id="{6096527D-718D-362F-A886-F34B31BCFE07}"/>
                </a:ext>
              </a:extLst>
            </p:cNvPr>
            <p:cNvSpPr txBox="1"/>
            <p:nvPr/>
          </p:nvSpPr>
          <p:spPr>
            <a:xfrm>
              <a:off x="9546311" y="8522194"/>
              <a:ext cx="4595531" cy="6155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4000" dirty="0">
                  <a:solidFill>
                    <a:srgbClr val="303030"/>
                  </a:solidFill>
                  <a:latin typeface="Proxima Nova"/>
                  <a:ea typeface="+mn-lt"/>
                  <a:cs typeface="+mn-lt"/>
                </a:rPr>
                <a:t>AI and AR</a:t>
              </a:r>
              <a:endParaRPr lang="de-DE" dirty="0">
                <a:solidFill>
                  <a:srgbClr val="303030"/>
                </a:solidFill>
              </a:endParaRPr>
            </a:p>
          </p:txBody>
        </p:sp>
      </p:grpSp>
      <p:sp>
        <p:nvSpPr>
          <p:cNvPr id="43" name="Rechteck: abgerundete Ecken 42">
            <a:extLst>
              <a:ext uri="{FF2B5EF4-FFF2-40B4-BE49-F238E27FC236}">
                <a16:creationId xmlns:a16="http://schemas.microsoft.com/office/drawing/2014/main" id="{6F57FE49-CBE5-7E24-6E33-13D310C6C3B3}"/>
              </a:ext>
            </a:extLst>
          </p:cNvPr>
          <p:cNvSpPr/>
          <p:nvPr/>
        </p:nvSpPr>
        <p:spPr>
          <a:xfrm>
            <a:off x="6182790" y="4673426"/>
            <a:ext cx="5136694" cy="154616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2" name="Grafik 41">
            <a:extLst>
              <a:ext uri="{FF2B5EF4-FFF2-40B4-BE49-F238E27FC236}">
                <a16:creationId xmlns:a16="http://schemas.microsoft.com/office/drawing/2014/main" id="{E93871F2-FFC5-B2D7-57D0-3A98AA33A5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99" b="89950" l="6429" r="92857">
                        <a14:foregroundMark x1="50397" y1="40201" x2="51905" y2="40704"/>
                        <a14:foregroundMark x1="57619" y1="41206" x2="58175" y2="45980"/>
                        <a14:foregroundMark x1="66905" y1="36181" x2="67381" y2="42211"/>
                        <a14:foregroundMark x1="75794" y1="41206" x2="77063" y2="45226"/>
                        <a14:foregroundMark x1="87698" y1="40201" x2="88730" y2="38191"/>
                        <a14:foregroundMark x1="15317" y1="54020" x2="16508" y2="51256"/>
                        <a14:foregroundMark x1="13175" y1="32663" x2="13571" y2="29397"/>
                        <a14:foregroundMark x1="10238" y1="24623" x2="10238" y2="24623"/>
                        <a14:foregroundMark x1="9603" y1="26633" x2="10159" y2="27136"/>
                        <a14:foregroundMark x1="6429" y1="20603" x2="6984" y2="17337"/>
                        <a14:foregroundMark x1="24524" y1="72111" x2="24206" y2="73367"/>
                        <a14:foregroundMark x1="27698" y1="64070" x2="28651" y2="70854"/>
                        <a14:foregroundMark x1="35556" y1="36683" x2="36825" y2="39196"/>
                        <a14:foregroundMark x1="57381" y1="41960" x2="57778" y2="45477"/>
                        <a14:foregroundMark x1="92778" y1="48492" x2="92857" y2="47990"/>
                        <a14:backgroundMark x1="21984" y1="15075" x2="28810" y2="11307"/>
                        <a14:backgroundMark x1="15873" y1="15327" x2="15079" y2="33417"/>
                        <a14:backgroundMark x1="23571" y1="77387" x2="22937" y2="76884"/>
                        <a14:backgroundMark x1="88492" y1="44221" x2="89286" y2="447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57532" y="4684506"/>
            <a:ext cx="5136695" cy="1622543"/>
          </a:xfrm>
          <a:prstGeom prst="rect">
            <a:avLst/>
          </a:prstGeom>
        </p:spPr>
      </p:pic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ABA77666-6F16-D3E6-4B65-51CF27AF08FB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4241300" y="6621110"/>
            <a:ext cx="1620000" cy="720000"/>
          </a:xfrm>
          <a:prstGeom prst="line">
            <a:avLst/>
          </a:prstGeom>
          <a:ln w="82550" cap="rnd">
            <a:solidFill>
              <a:srgbClr val="303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5A2AA310-1723-7AF1-0B84-EDB4CB9D91BE}"/>
              </a:ext>
            </a:extLst>
          </p:cNvPr>
          <p:cNvCxnSpPr>
            <a:cxnSpLocks/>
          </p:cNvCxnSpPr>
          <p:nvPr/>
        </p:nvCxnSpPr>
        <p:spPr>
          <a:xfrm flipH="1" flipV="1">
            <a:off x="11694786" y="6621110"/>
            <a:ext cx="1620000" cy="720000"/>
          </a:xfrm>
          <a:prstGeom prst="line">
            <a:avLst/>
          </a:prstGeom>
          <a:ln w="82550" cap="rnd">
            <a:solidFill>
              <a:srgbClr val="303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>
            <a:extLst>
              <a:ext uri="{FF2B5EF4-FFF2-40B4-BE49-F238E27FC236}">
                <a16:creationId xmlns:a16="http://schemas.microsoft.com/office/drawing/2014/main" id="{D4DE123C-B907-5D6E-99C3-17EA5517538A}"/>
              </a:ext>
            </a:extLst>
          </p:cNvPr>
          <p:cNvCxnSpPr>
            <a:cxnSpLocks/>
          </p:cNvCxnSpPr>
          <p:nvPr/>
        </p:nvCxnSpPr>
        <p:spPr>
          <a:xfrm flipH="1" flipV="1">
            <a:off x="4249286" y="3638901"/>
            <a:ext cx="1620000" cy="720000"/>
          </a:xfrm>
          <a:prstGeom prst="line">
            <a:avLst/>
          </a:prstGeom>
          <a:ln w="82550" cap="rnd">
            <a:solidFill>
              <a:srgbClr val="303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BC775AF0-A553-FC9D-8F97-4AB1C6E5481E}"/>
              </a:ext>
            </a:extLst>
          </p:cNvPr>
          <p:cNvCxnSpPr>
            <a:cxnSpLocks/>
          </p:cNvCxnSpPr>
          <p:nvPr/>
        </p:nvCxnSpPr>
        <p:spPr>
          <a:xfrm flipV="1">
            <a:off x="11694786" y="3638901"/>
            <a:ext cx="1620000" cy="720000"/>
          </a:xfrm>
          <a:prstGeom prst="line">
            <a:avLst/>
          </a:prstGeom>
          <a:ln w="82550" cap="rnd">
            <a:solidFill>
              <a:srgbClr val="303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8068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B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StartHack24">
            <a:hlinkClick r:id="" action="ppaction://media"/>
            <a:extLst>
              <a:ext uri="{FF2B5EF4-FFF2-40B4-BE49-F238E27FC236}">
                <a16:creationId xmlns:a16="http://schemas.microsoft.com/office/drawing/2014/main" id="{4C840DDB-BB5F-7D5E-88EC-B41900209E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325" y="4313"/>
            <a:ext cx="18294649" cy="103430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B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0D59B17E-A92F-3F4C-5AD1-0386A5468E2E}"/>
              </a:ext>
            </a:extLst>
          </p:cNvPr>
          <p:cNvSpPr/>
          <p:nvPr/>
        </p:nvSpPr>
        <p:spPr>
          <a:xfrm>
            <a:off x="5414125" y="4629092"/>
            <a:ext cx="5053252" cy="2077658"/>
          </a:xfrm>
          <a:prstGeom prst="roundRect">
            <a:avLst/>
          </a:prstGeom>
          <a:noFill/>
          <a:ln w="57150">
            <a:solidFill>
              <a:srgbClr val="3030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" name="Group 3"/>
          <p:cNvGrpSpPr/>
          <p:nvPr/>
        </p:nvGrpSpPr>
        <p:grpSpPr>
          <a:xfrm>
            <a:off x="-2950417" y="10141976"/>
            <a:ext cx="24188833" cy="560985"/>
            <a:chOff x="0" y="0"/>
            <a:chExt cx="6370722" cy="14774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70722" cy="147749"/>
            </a:xfrm>
            <a:custGeom>
              <a:avLst/>
              <a:gdLst/>
              <a:ahLst/>
              <a:cxnLst/>
              <a:rect l="l" t="t" r="r" b="b"/>
              <a:pathLst>
                <a:path w="6370722" h="147749">
                  <a:moveTo>
                    <a:pt x="0" y="0"/>
                  </a:moveTo>
                  <a:lnTo>
                    <a:pt x="6370722" y="0"/>
                  </a:lnTo>
                  <a:lnTo>
                    <a:pt x="6370722" y="147749"/>
                  </a:lnTo>
                  <a:lnTo>
                    <a:pt x="0" y="147749"/>
                  </a:lnTo>
                  <a:close/>
                </a:path>
              </a:pathLst>
            </a:custGeom>
            <a:solidFill>
              <a:srgbClr val="FFBD59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6370722" cy="2144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49"/>
                </a:lnSpc>
              </a:pPr>
              <a:endParaRPr/>
            </a:p>
          </p:txBody>
        </p:sp>
      </p:grp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435C9FAB-CE73-913C-C083-7C2035033678}"/>
              </a:ext>
            </a:extLst>
          </p:cNvPr>
          <p:cNvGrpSpPr/>
          <p:nvPr/>
        </p:nvGrpSpPr>
        <p:grpSpPr>
          <a:xfrm>
            <a:off x="3244340" y="4352704"/>
            <a:ext cx="1636295" cy="2634914"/>
            <a:chOff x="4078703" y="3759869"/>
            <a:chExt cx="1636295" cy="2634914"/>
          </a:xfrm>
        </p:grpSpPr>
        <p:pic>
          <p:nvPicPr>
            <p:cNvPr id="42" name="Grafik 41" descr="Pfeil mit einer Linie: Gerade mit einfarbiger Füllung">
              <a:extLst>
                <a:ext uri="{FF2B5EF4-FFF2-40B4-BE49-F238E27FC236}">
                  <a16:creationId xmlns:a16="http://schemas.microsoft.com/office/drawing/2014/main" id="{B5CA578D-8E2E-828D-FE68-D26212FB4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78703" y="3759869"/>
              <a:ext cx="1636294" cy="1636294"/>
            </a:xfrm>
            <a:prstGeom prst="rect">
              <a:avLst/>
            </a:prstGeom>
          </p:spPr>
        </p:pic>
        <p:pic>
          <p:nvPicPr>
            <p:cNvPr id="43" name="Grafik 42" descr="Pfeil mit einer Linie: Gerade mit einfarbiger Füllung">
              <a:extLst>
                <a:ext uri="{FF2B5EF4-FFF2-40B4-BE49-F238E27FC236}">
                  <a16:creationId xmlns:a16="http://schemas.microsoft.com/office/drawing/2014/main" id="{CE55AB41-1E66-53B5-138E-A8062DCBF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4078704" y="4758489"/>
              <a:ext cx="1636294" cy="1636294"/>
            </a:xfrm>
            <a:prstGeom prst="rect">
              <a:avLst/>
            </a:prstGeom>
          </p:spPr>
        </p:pic>
      </p:grpSp>
      <p:pic>
        <p:nvPicPr>
          <p:cNvPr id="47" name="Grafik 46" descr="Pfeil mit einer Linie: Gerade mit einfarbiger Füllung">
            <a:extLst>
              <a:ext uri="{FF2B5EF4-FFF2-40B4-BE49-F238E27FC236}">
                <a16:creationId xmlns:a16="http://schemas.microsoft.com/office/drawing/2014/main" id="{3AE8646C-1C75-B3EB-AFA4-975EB7CABD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8900000">
            <a:off x="10569670" y="2867541"/>
            <a:ext cx="1636294" cy="1636294"/>
          </a:xfrm>
          <a:prstGeom prst="rect">
            <a:avLst/>
          </a:prstGeom>
        </p:spPr>
      </p:pic>
      <p:pic>
        <p:nvPicPr>
          <p:cNvPr id="49" name="Grafik 48" descr="Pfeil mit einer Linie: Gerade mit einfarbiger Füllung">
            <a:extLst>
              <a:ext uri="{FF2B5EF4-FFF2-40B4-BE49-F238E27FC236}">
                <a16:creationId xmlns:a16="http://schemas.microsoft.com/office/drawing/2014/main" id="{6EB8A2AF-56EF-CB3B-9436-A7D6137125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0000">
            <a:off x="10564267" y="6933923"/>
            <a:ext cx="1620000" cy="1620000"/>
          </a:xfrm>
          <a:prstGeom prst="rect">
            <a:avLst/>
          </a:prstGeom>
        </p:spPr>
      </p:pic>
      <p:pic>
        <p:nvPicPr>
          <p:cNvPr id="6" name="Grafik 5" descr="Ein Bild, das Screenshot, Handy, Gerät, Smartphone enthält.&#10;&#10;Automatisch generierte Beschreibung">
            <a:extLst>
              <a:ext uri="{FF2B5EF4-FFF2-40B4-BE49-F238E27FC236}">
                <a16:creationId xmlns:a16="http://schemas.microsoft.com/office/drawing/2014/main" id="{AABB5861-DFBA-C8CA-FBC6-E56D6E53F1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14" y="4348225"/>
            <a:ext cx="2639393" cy="263939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8324213-E420-B614-24C2-83C9DCA41A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99" b="89950" l="6429" r="92857">
                        <a14:foregroundMark x1="50397" y1="40201" x2="51905" y2="40704"/>
                        <a14:foregroundMark x1="57619" y1="41206" x2="58175" y2="45980"/>
                        <a14:foregroundMark x1="66905" y1="36181" x2="67381" y2="42211"/>
                        <a14:foregroundMark x1="75794" y1="41206" x2="77063" y2="45226"/>
                        <a14:foregroundMark x1="87698" y1="40201" x2="88730" y2="38191"/>
                        <a14:foregroundMark x1="15317" y1="54020" x2="16508" y2="51256"/>
                        <a14:foregroundMark x1="13175" y1="32663" x2="13571" y2="29397"/>
                        <a14:foregroundMark x1="10238" y1="24623" x2="10238" y2="24623"/>
                        <a14:foregroundMark x1="9603" y1="26633" x2="10159" y2="27136"/>
                        <a14:foregroundMark x1="6429" y1="20603" x2="6984" y2="17337"/>
                        <a14:foregroundMark x1="24524" y1="72111" x2="24206" y2="73367"/>
                        <a14:foregroundMark x1="27698" y1="64070" x2="28651" y2="70854"/>
                        <a14:foregroundMark x1="35556" y1="36683" x2="36825" y2="39196"/>
                        <a14:foregroundMark x1="57381" y1="41960" x2="57778" y2="45477"/>
                        <a14:foregroundMark x1="92778" y1="48492" x2="92857" y2="47990"/>
                        <a14:backgroundMark x1="21984" y1="15075" x2="28810" y2="11307"/>
                        <a14:backgroundMark x1="15873" y1="15327" x2="15079" y2="33417"/>
                        <a14:backgroundMark x1="23571" y1="77387" x2="22937" y2="76884"/>
                        <a14:backgroundMark x1="88492" y1="44221" x2="89286" y2="447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47416" y="4943519"/>
            <a:ext cx="4586668" cy="1448804"/>
          </a:xfrm>
          <a:prstGeom prst="rect">
            <a:avLst/>
          </a:prstGeom>
        </p:spPr>
      </p:pic>
      <p:pic>
        <p:nvPicPr>
          <p:cNvPr id="8" name="Grafik 7" descr="Ein Bild, das Schwarz, Dunkelheit enthält.&#10;&#10;Beschreibung automatisch generiert.">
            <a:extLst>
              <a:ext uri="{FF2B5EF4-FFF2-40B4-BE49-F238E27FC236}">
                <a16:creationId xmlns:a16="http://schemas.microsoft.com/office/drawing/2014/main" id="{475591F7-F4D0-47E8-34D7-D1E6ED7255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54123" y="1318459"/>
            <a:ext cx="2354512" cy="2348089"/>
          </a:xfrm>
          <a:prstGeom prst="rect">
            <a:avLst/>
          </a:prstGeom>
        </p:spPr>
      </p:pic>
      <p:sp>
        <p:nvSpPr>
          <p:cNvPr id="14" name="TextBox 2">
            <a:extLst>
              <a:ext uri="{FF2B5EF4-FFF2-40B4-BE49-F238E27FC236}">
                <a16:creationId xmlns:a16="http://schemas.microsoft.com/office/drawing/2014/main" id="{CFC19C14-8F30-9D0C-EE05-8D0BD780C430}"/>
              </a:ext>
            </a:extLst>
          </p:cNvPr>
          <p:cNvSpPr txBox="1"/>
          <p:nvPr/>
        </p:nvSpPr>
        <p:spPr>
          <a:xfrm>
            <a:off x="12592985" y="3470112"/>
            <a:ext cx="4676788" cy="6791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000" dirty="0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Cisco Spaces Cloud</a:t>
            </a:r>
            <a:endParaRPr lang="de-DE" dirty="0">
              <a:solidFill>
                <a:srgbClr val="303030"/>
              </a:solidFill>
            </a:endParaRPr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8ED72E16-62CA-D619-467A-A0F65715F145}"/>
              </a:ext>
            </a:extLst>
          </p:cNvPr>
          <p:cNvSpPr/>
          <p:nvPr/>
        </p:nvSpPr>
        <p:spPr>
          <a:xfrm>
            <a:off x="12533883" y="1534515"/>
            <a:ext cx="4735889" cy="2993734"/>
          </a:xfrm>
          <a:prstGeom prst="roundRect">
            <a:avLst/>
          </a:prstGeom>
          <a:noFill/>
          <a:ln w="57150">
            <a:solidFill>
              <a:srgbClr val="3030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3333AE61-C566-5093-C21A-00BF93C74EB0}"/>
              </a:ext>
            </a:extLst>
          </p:cNvPr>
          <p:cNvGrpSpPr/>
          <p:nvPr/>
        </p:nvGrpSpPr>
        <p:grpSpPr>
          <a:xfrm>
            <a:off x="12533883" y="6807596"/>
            <a:ext cx="4735889" cy="2993734"/>
            <a:chOff x="12533883" y="6012077"/>
            <a:chExt cx="4735889" cy="2993734"/>
          </a:xfrm>
        </p:grpSpPr>
        <p:pic>
          <p:nvPicPr>
            <p:cNvPr id="18" name="Grafik 17" descr="Ein Bild, das Design, Grafiken, Symbol, Screenshot enthält.&#10;&#10;Automatisch generierte Beschreibung">
              <a:extLst>
                <a:ext uri="{FF2B5EF4-FFF2-40B4-BE49-F238E27FC236}">
                  <a16:creationId xmlns:a16="http://schemas.microsoft.com/office/drawing/2014/main" id="{2BF5C214-09FE-BCCF-B89B-658083368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98041" y="6273472"/>
              <a:ext cx="1593471" cy="1593471"/>
            </a:xfrm>
            <a:prstGeom prst="rect">
              <a:avLst/>
            </a:prstGeom>
          </p:spPr>
        </p:pic>
        <p:sp>
          <p:nvSpPr>
            <p:cNvPr id="19" name="TextBox 2">
              <a:extLst>
                <a:ext uri="{FF2B5EF4-FFF2-40B4-BE49-F238E27FC236}">
                  <a16:creationId xmlns:a16="http://schemas.microsoft.com/office/drawing/2014/main" id="{37E568D3-5AFD-4986-230E-B377DBF385F2}"/>
                </a:ext>
              </a:extLst>
            </p:cNvPr>
            <p:cNvSpPr txBox="1"/>
            <p:nvPr/>
          </p:nvSpPr>
          <p:spPr>
            <a:xfrm>
              <a:off x="12985720" y="7944878"/>
              <a:ext cx="3818112" cy="69224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740"/>
                </a:lnSpc>
              </a:pPr>
              <a:r>
                <a:rPr lang="en-US" sz="4000" dirty="0">
                  <a:solidFill>
                    <a:srgbClr val="303030"/>
                  </a:solidFill>
                  <a:latin typeface="Proxima Nova"/>
                  <a:ea typeface="+mn-lt"/>
                  <a:cs typeface="+mn-lt"/>
                </a:rPr>
                <a:t>Supermarket</a:t>
              </a:r>
              <a:endParaRPr lang="de-DE" dirty="0">
                <a:solidFill>
                  <a:srgbClr val="303030"/>
                </a:solidFill>
              </a:endParaRPr>
            </a:p>
          </p:txBody>
        </p:sp>
        <p:sp>
          <p:nvSpPr>
            <p:cNvPr id="20" name="Rechteck: abgerundete Ecken 19">
              <a:extLst>
                <a:ext uri="{FF2B5EF4-FFF2-40B4-BE49-F238E27FC236}">
                  <a16:creationId xmlns:a16="http://schemas.microsoft.com/office/drawing/2014/main" id="{64BAAFF7-AD65-7139-6036-78CF3FF9D328}"/>
                </a:ext>
              </a:extLst>
            </p:cNvPr>
            <p:cNvSpPr/>
            <p:nvPr/>
          </p:nvSpPr>
          <p:spPr>
            <a:xfrm>
              <a:off x="12533883" y="6012077"/>
              <a:ext cx="4735889" cy="2993734"/>
            </a:xfrm>
            <a:prstGeom prst="roundRect">
              <a:avLst/>
            </a:prstGeom>
            <a:noFill/>
            <a:ln w="57150">
              <a:solidFill>
                <a:srgbClr val="30303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22" name="TextBox 2">
            <a:extLst>
              <a:ext uri="{FF2B5EF4-FFF2-40B4-BE49-F238E27FC236}">
                <a16:creationId xmlns:a16="http://schemas.microsoft.com/office/drawing/2014/main" id="{819D83AF-B0B4-7E11-7C50-88D1185F1677}"/>
              </a:ext>
            </a:extLst>
          </p:cNvPr>
          <p:cNvSpPr txBox="1"/>
          <p:nvPr/>
        </p:nvSpPr>
        <p:spPr>
          <a:xfrm>
            <a:off x="484257" y="483996"/>
            <a:ext cx="15654903" cy="7309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740"/>
              </a:lnSpc>
            </a:pPr>
            <a:r>
              <a:rPr lang="en-US" sz="4800" dirty="0" err="1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NavEye</a:t>
            </a:r>
            <a:r>
              <a:rPr lang="en-US" sz="4800" dirty="0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 will be run in the Cisco Partner App Center.</a:t>
            </a:r>
            <a:endParaRPr lang="de-DE" sz="2400" dirty="0">
              <a:solidFill>
                <a:srgbClr val="303030"/>
              </a:solidFill>
            </a:endParaRPr>
          </a:p>
        </p:txBody>
      </p:sp>
      <p:pic>
        <p:nvPicPr>
          <p:cNvPr id="23" name="Grafik 22" descr="Pfeil mit einer Linie: Gerade mit einfarbiger Füllung">
            <a:extLst>
              <a:ext uri="{FF2B5EF4-FFF2-40B4-BE49-F238E27FC236}">
                <a16:creationId xmlns:a16="http://schemas.microsoft.com/office/drawing/2014/main" id="{9D7FE621-44BB-60DC-92FC-276D1BFAB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100000">
            <a:off x="10041338" y="2249013"/>
            <a:ext cx="1636294" cy="1636294"/>
          </a:xfrm>
          <a:prstGeom prst="rect">
            <a:avLst/>
          </a:prstGeom>
        </p:spPr>
      </p:pic>
      <p:pic>
        <p:nvPicPr>
          <p:cNvPr id="24" name="Grafik 23" descr="Pfeil mit einer Linie: Gerade mit einfarbiger Füllung">
            <a:extLst>
              <a:ext uri="{FF2B5EF4-FFF2-40B4-BE49-F238E27FC236}">
                <a16:creationId xmlns:a16="http://schemas.microsoft.com/office/drawing/2014/main" id="{F0DEE511-B8D5-A726-7FAA-65EB517D4A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-8100000">
            <a:off x="10037963" y="7497634"/>
            <a:ext cx="1620000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331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B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-2950417" y="10141976"/>
            <a:ext cx="24188833" cy="560985"/>
            <a:chOff x="0" y="0"/>
            <a:chExt cx="6370722" cy="14774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70722" cy="147749"/>
            </a:xfrm>
            <a:custGeom>
              <a:avLst/>
              <a:gdLst/>
              <a:ahLst/>
              <a:cxnLst/>
              <a:rect l="l" t="t" r="r" b="b"/>
              <a:pathLst>
                <a:path w="6370722" h="147749">
                  <a:moveTo>
                    <a:pt x="0" y="0"/>
                  </a:moveTo>
                  <a:lnTo>
                    <a:pt x="6370722" y="0"/>
                  </a:lnTo>
                  <a:lnTo>
                    <a:pt x="6370722" y="147749"/>
                  </a:lnTo>
                  <a:lnTo>
                    <a:pt x="0" y="147749"/>
                  </a:lnTo>
                  <a:close/>
                </a:path>
              </a:pathLst>
            </a:custGeom>
            <a:solidFill>
              <a:srgbClr val="FFBD59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6370722" cy="2144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49"/>
                </a:lnSpc>
              </a:pPr>
              <a:endParaRPr/>
            </a:p>
          </p:txBody>
        </p:sp>
      </p:grpSp>
      <p:sp>
        <p:nvSpPr>
          <p:cNvPr id="22" name="TextBox 2">
            <a:extLst>
              <a:ext uri="{FF2B5EF4-FFF2-40B4-BE49-F238E27FC236}">
                <a16:creationId xmlns:a16="http://schemas.microsoft.com/office/drawing/2014/main" id="{819D83AF-B0B4-7E11-7C50-88D1185F1677}"/>
              </a:ext>
            </a:extLst>
          </p:cNvPr>
          <p:cNvSpPr txBox="1"/>
          <p:nvPr/>
        </p:nvSpPr>
        <p:spPr>
          <a:xfrm>
            <a:off x="484257" y="483996"/>
            <a:ext cx="15654903" cy="7309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740"/>
              </a:lnSpc>
            </a:pPr>
            <a:r>
              <a:rPr lang="en-US" sz="4800" dirty="0" err="1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NavEye</a:t>
            </a:r>
            <a:r>
              <a:rPr lang="en-US" sz="4800" dirty="0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 is a USP for supermarkets as well as Cisco.</a:t>
            </a:r>
            <a:endParaRPr lang="de-DE" sz="2400" dirty="0">
              <a:solidFill>
                <a:srgbClr val="303030"/>
              </a:solidFill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C296F178-A355-ABF1-3D64-D236677797A1}"/>
              </a:ext>
            </a:extLst>
          </p:cNvPr>
          <p:cNvSpPr txBox="1"/>
          <p:nvPr/>
        </p:nvSpPr>
        <p:spPr>
          <a:xfrm>
            <a:off x="3567426" y="3100381"/>
            <a:ext cx="13757635" cy="692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40"/>
              </a:lnSpc>
            </a:pPr>
            <a:r>
              <a:rPr lang="en-US" sz="4000" dirty="0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Increased social responsibility</a:t>
            </a:r>
            <a:endParaRPr lang="de-DE" dirty="0">
              <a:solidFill>
                <a:srgbClr val="303030"/>
              </a:solidFill>
            </a:endParaRPr>
          </a:p>
        </p:txBody>
      </p: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A3C291A8-2DA8-175D-BFB9-971F1D216EC6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1446782" y="2942501"/>
            <a:ext cx="1311268" cy="1008000"/>
            <a:chOff x="4566983" y="2146305"/>
            <a:chExt cx="540544" cy="415528"/>
          </a:xfrm>
          <a:solidFill>
            <a:srgbClr val="303030"/>
          </a:solidFill>
        </p:grpSpPr>
        <p:sp>
          <p:nvSpPr>
            <p:cNvPr id="50" name="Freeform 1741">
              <a:extLst>
                <a:ext uri="{FF2B5EF4-FFF2-40B4-BE49-F238E27FC236}">
                  <a16:creationId xmlns:a16="http://schemas.microsoft.com/office/drawing/2014/main" id="{AB86369F-9B19-8924-0D93-BF3CC3C1474B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566983" y="2493967"/>
              <a:ext cx="540544" cy="67866"/>
            </a:xfrm>
            <a:custGeom>
              <a:avLst/>
              <a:gdLst>
                <a:gd name="T0" fmla="*/ 192 w 192"/>
                <a:gd name="T1" fmla="*/ 12 h 24"/>
                <a:gd name="T2" fmla="*/ 180 w 192"/>
                <a:gd name="T3" fmla="*/ 24 h 24"/>
                <a:gd name="T4" fmla="*/ 12 w 192"/>
                <a:gd name="T5" fmla="*/ 24 h 24"/>
                <a:gd name="T6" fmla="*/ 0 w 192"/>
                <a:gd name="T7" fmla="*/ 12 h 24"/>
                <a:gd name="T8" fmla="*/ 0 w 192"/>
                <a:gd name="T9" fmla="*/ 12 h 24"/>
                <a:gd name="T10" fmla="*/ 12 w 192"/>
                <a:gd name="T11" fmla="*/ 0 h 24"/>
                <a:gd name="T12" fmla="*/ 180 w 192"/>
                <a:gd name="T13" fmla="*/ 0 h 24"/>
                <a:gd name="T14" fmla="*/ 192 w 192"/>
                <a:gd name="T15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24">
                  <a:moveTo>
                    <a:pt x="192" y="12"/>
                  </a:moveTo>
                  <a:cubicBezTo>
                    <a:pt x="192" y="19"/>
                    <a:pt x="187" y="24"/>
                    <a:pt x="180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7" y="0"/>
                    <a:pt x="192" y="5"/>
                    <a:pt x="192" y="1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1816">
              <a:extLst>
                <a:ext uri="{FF2B5EF4-FFF2-40B4-BE49-F238E27FC236}">
                  <a16:creationId xmlns:a16="http://schemas.microsoft.com/office/drawing/2014/main" id="{E841D966-5AC4-5CDE-E785-BFA3A6E708A8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646160" y="2146305"/>
              <a:ext cx="382191" cy="317897"/>
            </a:xfrm>
            <a:custGeom>
              <a:avLst/>
              <a:gdLst>
                <a:gd name="T0" fmla="*/ 131 w 136"/>
                <a:gd name="T1" fmla="*/ 35 h 113"/>
                <a:gd name="T2" fmla="*/ 123 w 136"/>
                <a:gd name="T3" fmla="*/ 30 h 113"/>
                <a:gd name="T4" fmla="*/ 116 w 136"/>
                <a:gd name="T5" fmla="*/ 41 h 113"/>
                <a:gd name="T6" fmla="*/ 115 w 136"/>
                <a:gd name="T7" fmla="*/ 41 h 113"/>
                <a:gd name="T8" fmla="*/ 88 w 136"/>
                <a:gd name="T9" fmla="*/ 84 h 113"/>
                <a:gd name="T10" fmla="*/ 77 w 136"/>
                <a:gd name="T11" fmla="*/ 89 h 113"/>
                <a:gd name="T12" fmla="*/ 68 w 136"/>
                <a:gd name="T13" fmla="*/ 84 h 113"/>
                <a:gd name="T14" fmla="*/ 52 w 136"/>
                <a:gd name="T15" fmla="*/ 59 h 113"/>
                <a:gd name="T16" fmla="*/ 24 w 136"/>
                <a:gd name="T17" fmla="*/ 105 h 113"/>
                <a:gd name="T18" fmla="*/ 7 w 136"/>
                <a:gd name="T19" fmla="*/ 109 h 113"/>
                <a:gd name="T20" fmla="*/ 3 w 136"/>
                <a:gd name="T21" fmla="*/ 93 h 113"/>
                <a:gd name="T22" fmla="*/ 40 w 136"/>
                <a:gd name="T23" fmla="*/ 32 h 113"/>
                <a:gd name="T24" fmla="*/ 45 w 136"/>
                <a:gd name="T25" fmla="*/ 27 h 113"/>
                <a:gd name="T26" fmla="*/ 61 w 136"/>
                <a:gd name="T27" fmla="*/ 30 h 113"/>
                <a:gd name="T28" fmla="*/ 78 w 136"/>
                <a:gd name="T29" fmla="*/ 55 h 113"/>
                <a:gd name="T30" fmla="*/ 101 w 136"/>
                <a:gd name="T31" fmla="*/ 20 h 113"/>
                <a:gd name="T32" fmla="*/ 103 w 136"/>
                <a:gd name="T33" fmla="*/ 16 h 113"/>
                <a:gd name="T34" fmla="*/ 96 w 136"/>
                <a:gd name="T35" fmla="*/ 11 h 113"/>
                <a:gd name="T36" fmla="*/ 97 w 136"/>
                <a:gd name="T37" fmla="*/ 6 h 113"/>
                <a:gd name="T38" fmla="*/ 126 w 136"/>
                <a:gd name="T39" fmla="*/ 0 h 113"/>
                <a:gd name="T40" fmla="*/ 130 w 136"/>
                <a:gd name="T41" fmla="*/ 3 h 113"/>
                <a:gd name="T42" fmla="*/ 135 w 136"/>
                <a:gd name="T43" fmla="*/ 32 h 113"/>
                <a:gd name="T44" fmla="*/ 131 w 136"/>
                <a:gd name="T45" fmla="*/ 3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113">
                  <a:moveTo>
                    <a:pt x="131" y="35"/>
                  </a:moveTo>
                  <a:cubicBezTo>
                    <a:pt x="123" y="30"/>
                    <a:pt x="123" y="30"/>
                    <a:pt x="123" y="30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41"/>
                    <a:pt x="116" y="41"/>
                    <a:pt x="115" y="41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86" y="88"/>
                    <a:pt x="81" y="89"/>
                    <a:pt x="77" y="89"/>
                  </a:cubicBezTo>
                  <a:cubicBezTo>
                    <a:pt x="73" y="89"/>
                    <a:pt x="70" y="87"/>
                    <a:pt x="68" y="84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0" y="111"/>
                    <a:pt x="13" y="113"/>
                    <a:pt x="7" y="109"/>
                  </a:cubicBezTo>
                  <a:cubicBezTo>
                    <a:pt x="2" y="106"/>
                    <a:pt x="0" y="98"/>
                    <a:pt x="3" y="93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1" y="30"/>
                    <a:pt x="43" y="28"/>
                    <a:pt x="45" y="27"/>
                  </a:cubicBezTo>
                  <a:cubicBezTo>
                    <a:pt x="50" y="23"/>
                    <a:pt x="58" y="25"/>
                    <a:pt x="61" y="30"/>
                  </a:cubicBezTo>
                  <a:cubicBezTo>
                    <a:pt x="78" y="55"/>
                    <a:pt x="78" y="55"/>
                    <a:pt x="78" y="55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3" y="16"/>
                    <a:pt x="103" y="16"/>
                    <a:pt x="103" y="16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4" y="10"/>
                    <a:pt x="95" y="6"/>
                    <a:pt x="97" y="6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8" y="0"/>
                    <a:pt x="130" y="1"/>
                    <a:pt x="130" y="3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6" y="35"/>
                    <a:pt x="133" y="36"/>
                    <a:pt x="131" y="3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55" name="TextBox 2">
            <a:extLst>
              <a:ext uri="{FF2B5EF4-FFF2-40B4-BE49-F238E27FC236}">
                <a16:creationId xmlns:a16="http://schemas.microsoft.com/office/drawing/2014/main" id="{8A775871-BFC7-4447-FE66-B0D18CD16AB3}"/>
              </a:ext>
            </a:extLst>
          </p:cNvPr>
          <p:cNvSpPr txBox="1"/>
          <p:nvPr/>
        </p:nvSpPr>
        <p:spPr>
          <a:xfrm>
            <a:off x="3567426" y="5161881"/>
            <a:ext cx="13757635" cy="679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40"/>
              </a:lnSpc>
            </a:pPr>
            <a:r>
              <a:rPr lang="en-US" sz="4000" dirty="0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Additional selling point</a:t>
            </a:r>
            <a:endParaRPr lang="de-DE" dirty="0">
              <a:solidFill>
                <a:srgbClr val="303030"/>
              </a:solidFill>
            </a:endParaRPr>
          </a:p>
        </p:txBody>
      </p:sp>
      <p:grpSp>
        <p:nvGrpSpPr>
          <p:cNvPr id="59" name="Gruppieren 58">
            <a:extLst>
              <a:ext uri="{FF2B5EF4-FFF2-40B4-BE49-F238E27FC236}">
                <a16:creationId xmlns:a16="http://schemas.microsoft.com/office/drawing/2014/main" id="{E2009BC6-2360-18CC-23F6-EAE108027B79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1590645" y="5119455"/>
            <a:ext cx="1023541" cy="1008000"/>
            <a:chOff x="5773738" y="419100"/>
            <a:chExt cx="731838" cy="720725"/>
          </a:xfrm>
          <a:solidFill>
            <a:srgbClr val="303030"/>
          </a:solidFill>
        </p:grpSpPr>
        <p:sp>
          <p:nvSpPr>
            <p:cNvPr id="60" name="Freeform 1706">
              <a:extLst>
                <a:ext uri="{FF2B5EF4-FFF2-40B4-BE49-F238E27FC236}">
                  <a16:creationId xmlns:a16="http://schemas.microsoft.com/office/drawing/2014/main" id="{2FCE92C5-7AA0-8CE8-1173-CE0978E6C65A}"/>
                </a:ext>
              </a:extLst>
            </p:cNvPr>
            <p:cNvSpPr>
              <a:spLocks/>
            </p:cNvSpPr>
            <p:nvPr/>
          </p:nvSpPr>
          <p:spPr bwMode="gray">
            <a:xfrm>
              <a:off x="5886451" y="579438"/>
              <a:ext cx="26988" cy="293688"/>
            </a:xfrm>
            <a:custGeom>
              <a:avLst/>
              <a:gdLst>
                <a:gd name="T0" fmla="*/ 7 w 7"/>
                <a:gd name="T1" fmla="*/ 74 h 78"/>
                <a:gd name="T2" fmla="*/ 4 w 7"/>
                <a:gd name="T3" fmla="*/ 78 h 78"/>
                <a:gd name="T4" fmla="*/ 4 w 7"/>
                <a:gd name="T5" fmla="*/ 78 h 78"/>
                <a:gd name="T6" fmla="*/ 0 w 7"/>
                <a:gd name="T7" fmla="*/ 74 h 78"/>
                <a:gd name="T8" fmla="*/ 0 w 7"/>
                <a:gd name="T9" fmla="*/ 4 h 78"/>
                <a:gd name="T10" fmla="*/ 4 w 7"/>
                <a:gd name="T11" fmla="*/ 0 h 78"/>
                <a:gd name="T12" fmla="*/ 4 w 7"/>
                <a:gd name="T13" fmla="*/ 0 h 78"/>
                <a:gd name="T14" fmla="*/ 7 w 7"/>
                <a:gd name="T15" fmla="*/ 4 h 78"/>
                <a:gd name="T16" fmla="*/ 7 w 7"/>
                <a:gd name="T17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8">
                  <a:moveTo>
                    <a:pt x="7" y="74"/>
                  </a:moveTo>
                  <a:cubicBezTo>
                    <a:pt x="7" y="76"/>
                    <a:pt x="5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2" y="78"/>
                    <a:pt x="0" y="76"/>
                    <a:pt x="0" y="7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7" y="2"/>
                    <a:pt x="7" y="4"/>
                  </a:cubicBezTo>
                  <a:lnTo>
                    <a:pt x="7" y="7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" name="Freeform 1707">
              <a:extLst>
                <a:ext uri="{FF2B5EF4-FFF2-40B4-BE49-F238E27FC236}">
                  <a16:creationId xmlns:a16="http://schemas.microsoft.com/office/drawing/2014/main" id="{7F32E3D3-50D0-02AC-F6FF-A5928D749F1E}"/>
                </a:ext>
              </a:extLst>
            </p:cNvPr>
            <p:cNvSpPr>
              <a:spLocks/>
            </p:cNvSpPr>
            <p:nvPr/>
          </p:nvSpPr>
          <p:spPr bwMode="gray">
            <a:xfrm>
              <a:off x="5886451" y="846138"/>
              <a:ext cx="390525" cy="26988"/>
            </a:xfrm>
            <a:custGeom>
              <a:avLst/>
              <a:gdLst>
                <a:gd name="T0" fmla="*/ 101 w 104"/>
                <a:gd name="T1" fmla="*/ 0 h 7"/>
                <a:gd name="T2" fmla="*/ 104 w 104"/>
                <a:gd name="T3" fmla="*/ 3 h 7"/>
                <a:gd name="T4" fmla="*/ 104 w 104"/>
                <a:gd name="T5" fmla="*/ 3 h 7"/>
                <a:gd name="T6" fmla="*/ 101 w 104"/>
                <a:gd name="T7" fmla="*/ 7 h 7"/>
                <a:gd name="T8" fmla="*/ 4 w 104"/>
                <a:gd name="T9" fmla="*/ 7 h 7"/>
                <a:gd name="T10" fmla="*/ 0 w 104"/>
                <a:gd name="T11" fmla="*/ 3 h 7"/>
                <a:gd name="T12" fmla="*/ 0 w 104"/>
                <a:gd name="T13" fmla="*/ 3 h 7"/>
                <a:gd name="T14" fmla="*/ 4 w 104"/>
                <a:gd name="T15" fmla="*/ 0 h 7"/>
                <a:gd name="T16" fmla="*/ 101 w 104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7">
                  <a:moveTo>
                    <a:pt x="101" y="0"/>
                  </a:moveTo>
                  <a:cubicBezTo>
                    <a:pt x="103" y="0"/>
                    <a:pt x="104" y="2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ubicBezTo>
                    <a:pt x="104" y="5"/>
                    <a:pt x="103" y="7"/>
                    <a:pt x="10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lnTo>
                    <a:pt x="10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2" name="Freeform 1708">
              <a:extLst>
                <a:ext uri="{FF2B5EF4-FFF2-40B4-BE49-F238E27FC236}">
                  <a16:creationId xmlns:a16="http://schemas.microsoft.com/office/drawing/2014/main" id="{70C65502-2ED2-7110-6F4A-B0CF5F34F400}"/>
                </a:ext>
              </a:extLst>
            </p:cNvPr>
            <p:cNvSpPr>
              <a:spLocks/>
            </p:cNvSpPr>
            <p:nvPr/>
          </p:nvSpPr>
          <p:spPr bwMode="gray">
            <a:xfrm>
              <a:off x="6108701" y="738188"/>
              <a:ext cx="47625" cy="134938"/>
            </a:xfrm>
            <a:custGeom>
              <a:avLst/>
              <a:gdLst>
                <a:gd name="T0" fmla="*/ 10 w 13"/>
                <a:gd name="T1" fmla="*/ 0 h 36"/>
                <a:gd name="T2" fmla="*/ 3 w 13"/>
                <a:gd name="T3" fmla="*/ 0 h 36"/>
                <a:gd name="T4" fmla="*/ 0 w 13"/>
                <a:gd name="T5" fmla="*/ 3 h 36"/>
                <a:gd name="T6" fmla="*/ 0 w 13"/>
                <a:gd name="T7" fmla="*/ 36 h 36"/>
                <a:gd name="T8" fmla="*/ 13 w 13"/>
                <a:gd name="T9" fmla="*/ 36 h 36"/>
                <a:gd name="T10" fmla="*/ 13 w 13"/>
                <a:gd name="T11" fmla="*/ 3 h 36"/>
                <a:gd name="T12" fmla="*/ 10 w 13"/>
                <a:gd name="T1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6">
                  <a:moveTo>
                    <a:pt x="1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1709">
              <a:extLst>
                <a:ext uri="{FF2B5EF4-FFF2-40B4-BE49-F238E27FC236}">
                  <a16:creationId xmlns:a16="http://schemas.microsoft.com/office/drawing/2014/main" id="{67D8AD7C-14D0-9F72-00A1-7ED36BFA3168}"/>
                </a:ext>
              </a:extLst>
            </p:cNvPr>
            <p:cNvSpPr>
              <a:spLocks/>
            </p:cNvSpPr>
            <p:nvPr/>
          </p:nvSpPr>
          <p:spPr bwMode="gray">
            <a:xfrm>
              <a:off x="6029326" y="696913"/>
              <a:ext cx="44450" cy="176213"/>
            </a:xfrm>
            <a:custGeom>
              <a:avLst/>
              <a:gdLst>
                <a:gd name="T0" fmla="*/ 9 w 12"/>
                <a:gd name="T1" fmla="*/ 0 h 47"/>
                <a:gd name="T2" fmla="*/ 3 w 12"/>
                <a:gd name="T3" fmla="*/ 0 h 47"/>
                <a:gd name="T4" fmla="*/ 0 w 12"/>
                <a:gd name="T5" fmla="*/ 3 h 47"/>
                <a:gd name="T6" fmla="*/ 0 w 12"/>
                <a:gd name="T7" fmla="*/ 47 h 47"/>
                <a:gd name="T8" fmla="*/ 12 w 12"/>
                <a:gd name="T9" fmla="*/ 47 h 47"/>
                <a:gd name="T10" fmla="*/ 12 w 12"/>
                <a:gd name="T11" fmla="*/ 3 h 47"/>
                <a:gd name="T12" fmla="*/ 9 w 12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47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1710">
              <a:extLst>
                <a:ext uri="{FF2B5EF4-FFF2-40B4-BE49-F238E27FC236}">
                  <a16:creationId xmlns:a16="http://schemas.microsoft.com/office/drawing/2014/main" id="{0917AA79-51AE-1B6E-6077-B307BC5CC5F3}"/>
                </a:ext>
              </a:extLst>
            </p:cNvPr>
            <p:cNvSpPr>
              <a:spLocks/>
            </p:cNvSpPr>
            <p:nvPr/>
          </p:nvSpPr>
          <p:spPr bwMode="gray">
            <a:xfrm>
              <a:off x="6189663" y="666750"/>
              <a:ext cx="46038" cy="206375"/>
            </a:xfrm>
            <a:custGeom>
              <a:avLst/>
              <a:gdLst>
                <a:gd name="T0" fmla="*/ 9 w 12"/>
                <a:gd name="T1" fmla="*/ 0 h 55"/>
                <a:gd name="T2" fmla="*/ 3 w 12"/>
                <a:gd name="T3" fmla="*/ 0 h 55"/>
                <a:gd name="T4" fmla="*/ 0 w 12"/>
                <a:gd name="T5" fmla="*/ 3 h 55"/>
                <a:gd name="T6" fmla="*/ 0 w 12"/>
                <a:gd name="T7" fmla="*/ 55 h 55"/>
                <a:gd name="T8" fmla="*/ 12 w 12"/>
                <a:gd name="T9" fmla="*/ 55 h 55"/>
                <a:gd name="T10" fmla="*/ 12 w 12"/>
                <a:gd name="T11" fmla="*/ 3 h 55"/>
                <a:gd name="T12" fmla="*/ 9 w 12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5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5" name="Freeform 1711">
              <a:extLst>
                <a:ext uri="{FF2B5EF4-FFF2-40B4-BE49-F238E27FC236}">
                  <a16:creationId xmlns:a16="http://schemas.microsoft.com/office/drawing/2014/main" id="{306E8A23-6DA6-3CDF-3EF7-CFADC4CF7ADE}"/>
                </a:ext>
              </a:extLst>
            </p:cNvPr>
            <p:cNvSpPr>
              <a:spLocks/>
            </p:cNvSpPr>
            <p:nvPr/>
          </p:nvSpPr>
          <p:spPr bwMode="gray">
            <a:xfrm>
              <a:off x="5946776" y="779463"/>
              <a:ext cx="49213" cy="93663"/>
            </a:xfrm>
            <a:custGeom>
              <a:avLst/>
              <a:gdLst>
                <a:gd name="T0" fmla="*/ 9 w 13"/>
                <a:gd name="T1" fmla="*/ 0 h 25"/>
                <a:gd name="T2" fmla="*/ 3 w 13"/>
                <a:gd name="T3" fmla="*/ 0 h 25"/>
                <a:gd name="T4" fmla="*/ 0 w 13"/>
                <a:gd name="T5" fmla="*/ 3 h 25"/>
                <a:gd name="T6" fmla="*/ 0 w 13"/>
                <a:gd name="T7" fmla="*/ 25 h 25"/>
                <a:gd name="T8" fmla="*/ 13 w 13"/>
                <a:gd name="T9" fmla="*/ 25 h 25"/>
                <a:gd name="T10" fmla="*/ 13 w 13"/>
                <a:gd name="T11" fmla="*/ 3 h 25"/>
                <a:gd name="T12" fmla="*/ 9 w 13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5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2"/>
                    <a:pt x="11" y="0"/>
                    <a:pt x="9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6" name="Freeform 1712">
              <a:extLst>
                <a:ext uri="{FF2B5EF4-FFF2-40B4-BE49-F238E27FC236}">
                  <a16:creationId xmlns:a16="http://schemas.microsoft.com/office/drawing/2014/main" id="{D2C734E7-C963-D77F-B614-57B480F55E52}"/>
                </a:ext>
              </a:extLst>
            </p:cNvPr>
            <p:cNvSpPr>
              <a:spLocks/>
            </p:cNvSpPr>
            <p:nvPr/>
          </p:nvSpPr>
          <p:spPr bwMode="gray">
            <a:xfrm>
              <a:off x="5946776" y="625475"/>
              <a:ext cx="101600" cy="107950"/>
            </a:xfrm>
            <a:custGeom>
              <a:avLst/>
              <a:gdLst>
                <a:gd name="T0" fmla="*/ 64 w 64"/>
                <a:gd name="T1" fmla="*/ 9 h 68"/>
                <a:gd name="T2" fmla="*/ 12 w 64"/>
                <a:gd name="T3" fmla="*/ 68 h 68"/>
                <a:gd name="T4" fmla="*/ 0 w 64"/>
                <a:gd name="T5" fmla="*/ 59 h 68"/>
                <a:gd name="T6" fmla="*/ 52 w 64"/>
                <a:gd name="T7" fmla="*/ 0 h 68"/>
                <a:gd name="T8" fmla="*/ 64 w 64"/>
                <a:gd name="T9" fmla="*/ 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8">
                  <a:moveTo>
                    <a:pt x="64" y="9"/>
                  </a:moveTo>
                  <a:lnTo>
                    <a:pt x="12" y="68"/>
                  </a:lnTo>
                  <a:lnTo>
                    <a:pt x="0" y="59"/>
                  </a:lnTo>
                  <a:lnTo>
                    <a:pt x="52" y="0"/>
                  </a:lnTo>
                  <a:lnTo>
                    <a:pt x="64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7" name="Freeform 1713">
              <a:extLst>
                <a:ext uri="{FF2B5EF4-FFF2-40B4-BE49-F238E27FC236}">
                  <a16:creationId xmlns:a16="http://schemas.microsoft.com/office/drawing/2014/main" id="{817A70C7-F28D-6DE8-74C9-AADE7049E7A6}"/>
                </a:ext>
              </a:extLst>
            </p:cNvPr>
            <p:cNvSpPr>
              <a:spLocks/>
            </p:cNvSpPr>
            <p:nvPr/>
          </p:nvSpPr>
          <p:spPr bwMode="gray">
            <a:xfrm>
              <a:off x="6029326" y="606425"/>
              <a:ext cx="123825" cy="112713"/>
            </a:xfrm>
            <a:custGeom>
              <a:avLst/>
              <a:gdLst>
                <a:gd name="T0" fmla="*/ 66 w 78"/>
                <a:gd name="T1" fmla="*/ 71 h 71"/>
                <a:gd name="T2" fmla="*/ 0 w 78"/>
                <a:gd name="T3" fmla="*/ 12 h 71"/>
                <a:gd name="T4" fmla="*/ 9 w 78"/>
                <a:gd name="T5" fmla="*/ 0 h 71"/>
                <a:gd name="T6" fmla="*/ 78 w 78"/>
                <a:gd name="T7" fmla="*/ 59 h 71"/>
                <a:gd name="T8" fmla="*/ 66 w 78"/>
                <a:gd name="T9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71">
                  <a:moveTo>
                    <a:pt x="66" y="71"/>
                  </a:moveTo>
                  <a:lnTo>
                    <a:pt x="0" y="12"/>
                  </a:lnTo>
                  <a:lnTo>
                    <a:pt x="9" y="0"/>
                  </a:lnTo>
                  <a:lnTo>
                    <a:pt x="78" y="59"/>
                  </a:lnTo>
                  <a:lnTo>
                    <a:pt x="66" y="7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8" name="Freeform 1714">
              <a:extLst>
                <a:ext uri="{FF2B5EF4-FFF2-40B4-BE49-F238E27FC236}">
                  <a16:creationId xmlns:a16="http://schemas.microsoft.com/office/drawing/2014/main" id="{7042682A-48B5-E3CB-0320-68F092061A63}"/>
                </a:ext>
              </a:extLst>
            </p:cNvPr>
            <p:cNvSpPr>
              <a:spLocks/>
            </p:cNvSpPr>
            <p:nvPr/>
          </p:nvSpPr>
          <p:spPr bwMode="gray">
            <a:xfrm>
              <a:off x="6115051" y="598488"/>
              <a:ext cx="109538" cy="120650"/>
            </a:xfrm>
            <a:custGeom>
              <a:avLst/>
              <a:gdLst>
                <a:gd name="T0" fmla="*/ 69 w 69"/>
                <a:gd name="T1" fmla="*/ 10 h 76"/>
                <a:gd name="T2" fmla="*/ 12 w 69"/>
                <a:gd name="T3" fmla="*/ 76 h 76"/>
                <a:gd name="T4" fmla="*/ 0 w 69"/>
                <a:gd name="T5" fmla="*/ 64 h 76"/>
                <a:gd name="T6" fmla="*/ 57 w 69"/>
                <a:gd name="T7" fmla="*/ 0 h 76"/>
                <a:gd name="T8" fmla="*/ 69 w 69"/>
                <a:gd name="T9" fmla="*/ 1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76">
                  <a:moveTo>
                    <a:pt x="69" y="10"/>
                  </a:moveTo>
                  <a:lnTo>
                    <a:pt x="12" y="76"/>
                  </a:lnTo>
                  <a:lnTo>
                    <a:pt x="0" y="64"/>
                  </a:lnTo>
                  <a:lnTo>
                    <a:pt x="57" y="0"/>
                  </a:lnTo>
                  <a:lnTo>
                    <a:pt x="6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9" name="Freeform 1715">
              <a:extLst>
                <a:ext uri="{FF2B5EF4-FFF2-40B4-BE49-F238E27FC236}">
                  <a16:creationId xmlns:a16="http://schemas.microsoft.com/office/drawing/2014/main" id="{7764C580-8BB1-4EB9-08FD-D1F6D8522BDD}"/>
                </a:ext>
              </a:extLst>
            </p:cNvPr>
            <p:cNvSpPr>
              <a:spLocks/>
            </p:cNvSpPr>
            <p:nvPr/>
          </p:nvSpPr>
          <p:spPr bwMode="gray">
            <a:xfrm>
              <a:off x="6175376" y="584200"/>
              <a:ext cx="60325" cy="60325"/>
            </a:xfrm>
            <a:custGeom>
              <a:avLst/>
              <a:gdLst>
                <a:gd name="T0" fmla="*/ 14 w 16"/>
                <a:gd name="T1" fmla="*/ 1 h 16"/>
                <a:gd name="T2" fmla="*/ 16 w 16"/>
                <a:gd name="T3" fmla="*/ 2 h 16"/>
                <a:gd name="T4" fmla="*/ 15 w 16"/>
                <a:gd name="T5" fmla="*/ 6 h 16"/>
                <a:gd name="T6" fmla="*/ 14 w 16"/>
                <a:gd name="T7" fmla="*/ 11 h 16"/>
                <a:gd name="T8" fmla="*/ 13 w 16"/>
                <a:gd name="T9" fmla="*/ 15 h 16"/>
                <a:gd name="T10" fmla="*/ 11 w 16"/>
                <a:gd name="T11" fmla="*/ 16 h 16"/>
                <a:gd name="T12" fmla="*/ 8 w 16"/>
                <a:gd name="T13" fmla="*/ 13 h 16"/>
                <a:gd name="T14" fmla="*/ 4 w 16"/>
                <a:gd name="T15" fmla="*/ 10 h 16"/>
                <a:gd name="T16" fmla="*/ 1 w 16"/>
                <a:gd name="T17" fmla="*/ 7 h 16"/>
                <a:gd name="T18" fmla="*/ 1 w 16"/>
                <a:gd name="T19" fmla="*/ 5 h 16"/>
                <a:gd name="T20" fmla="*/ 5 w 16"/>
                <a:gd name="T21" fmla="*/ 3 h 16"/>
                <a:gd name="T22" fmla="*/ 10 w 16"/>
                <a:gd name="T23" fmla="*/ 2 h 16"/>
                <a:gd name="T24" fmla="*/ 14 w 16"/>
                <a:gd name="T25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6">
                  <a:moveTo>
                    <a:pt x="14" y="1"/>
                  </a:moveTo>
                  <a:cubicBezTo>
                    <a:pt x="15" y="0"/>
                    <a:pt x="16" y="1"/>
                    <a:pt x="16" y="2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7"/>
                    <a:pt x="14" y="10"/>
                    <a:pt x="14" y="11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6"/>
                    <a:pt x="12" y="16"/>
                    <a:pt x="11" y="16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2"/>
                    <a:pt x="5" y="11"/>
                    <a:pt x="4" y="10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5"/>
                    <a:pt x="1" y="5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7" y="3"/>
                    <a:pt x="9" y="2"/>
                    <a:pt x="10" y="2"/>
                  </a:cubicBezTo>
                  <a:lnTo>
                    <a:pt x="14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0" name="Freeform 1716">
              <a:extLst>
                <a:ext uri="{FF2B5EF4-FFF2-40B4-BE49-F238E27FC236}">
                  <a16:creationId xmlns:a16="http://schemas.microsoft.com/office/drawing/2014/main" id="{C575D482-66BC-D9CF-8835-57A18A37EFDD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773738" y="419100"/>
              <a:ext cx="731838" cy="720725"/>
            </a:xfrm>
            <a:custGeom>
              <a:avLst/>
              <a:gdLst>
                <a:gd name="T0" fmla="*/ 185 w 195"/>
                <a:gd name="T1" fmla="*/ 185 h 192"/>
                <a:gd name="T2" fmla="*/ 168 w 195"/>
                <a:gd name="T3" fmla="*/ 192 h 192"/>
                <a:gd name="T4" fmla="*/ 150 w 195"/>
                <a:gd name="T5" fmla="*/ 185 h 192"/>
                <a:gd name="T6" fmla="*/ 120 w 195"/>
                <a:gd name="T7" fmla="*/ 155 h 192"/>
                <a:gd name="T8" fmla="*/ 82 w 195"/>
                <a:gd name="T9" fmla="*/ 164 h 192"/>
                <a:gd name="T10" fmla="*/ 0 w 195"/>
                <a:gd name="T11" fmla="*/ 82 h 192"/>
                <a:gd name="T12" fmla="*/ 82 w 195"/>
                <a:gd name="T13" fmla="*/ 0 h 192"/>
                <a:gd name="T14" fmla="*/ 164 w 195"/>
                <a:gd name="T15" fmla="*/ 82 h 192"/>
                <a:gd name="T16" fmla="*/ 155 w 195"/>
                <a:gd name="T17" fmla="*/ 119 h 192"/>
                <a:gd name="T18" fmla="*/ 185 w 195"/>
                <a:gd name="T19" fmla="*/ 149 h 192"/>
                <a:gd name="T20" fmla="*/ 185 w 195"/>
                <a:gd name="T21" fmla="*/ 185 h 192"/>
                <a:gd name="T22" fmla="*/ 82 w 195"/>
                <a:gd name="T23" fmla="*/ 154 h 192"/>
                <a:gd name="T24" fmla="*/ 154 w 195"/>
                <a:gd name="T25" fmla="*/ 82 h 192"/>
                <a:gd name="T26" fmla="*/ 82 w 195"/>
                <a:gd name="T27" fmla="*/ 11 h 192"/>
                <a:gd name="T28" fmla="*/ 11 w 195"/>
                <a:gd name="T29" fmla="*/ 82 h 192"/>
                <a:gd name="T30" fmla="*/ 82 w 195"/>
                <a:gd name="T31" fmla="*/ 15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5" h="192">
                  <a:moveTo>
                    <a:pt x="185" y="185"/>
                  </a:moveTo>
                  <a:cubicBezTo>
                    <a:pt x="181" y="190"/>
                    <a:pt x="174" y="192"/>
                    <a:pt x="168" y="192"/>
                  </a:cubicBezTo>
                  <a:cubicBezTo>
                    <a:pt x="161" y="192"/>
                    <a:pt x="155" y="190"/>
                    <a:pt x="150" y="185"/>
                  </a:cubicBezTo>
                  <a:cubicBezTo>
                    <a:pt x="120" y="155"/>
                    <a:pt x="120" y="155"/>
                    <a:pt x="120" y="155"/>
                  </a:cubicBezTo>
                  <a:cubicBezTo>
                    <a:pt x="108" y="161"/>
                    <a:pt x="96" y="164"/>
                    <a:pt x="82" y="164"/>
                  </a:cubicBezTo>
                  <a:cubicBezTo>
                    <a:pt x="37" y="164"/>
                    <a:pt x="0" y="127"/>
                    <a:pt x="0" y="82"/>
                  </a:cubicBezTo>
                  <a:cubicBezTo>
                    <a:pt x="0" y="37"/>
                    <a:pt x="37" y="0"/>
                    <a:pt x="82" y="0"/>
                  </a:cubicBezTo>
                  <a:cubicBezTo>
                    <a:pt x="128" y="0"/>
                    <a:pt x="164" y="37"/>
                    <a:pt x="164" y="82"/>
                  </a:cubicBezTo>
                  <a:cubicBezTo>
                    <a:pt x="164" y="95"/>
                    <a:pt x="161" y="108"/>
                    <a:pt x="155" y="119"/>
                  </a:cubicBezTo>
                  <a:cubicBezTo>
                    <a:pt x="185" y="149"/>
                    <a:pt x="185" y="149"/>
                    <a:pt x="185" y="149"/>
                  </a:cubicBezTo>
                  <a:cubicBezTo>
                    <a:pt x="195" y="159"/>
                    <a:pt x="195" y="175"/>
                    <a:pt x="185" y="185"/>
                  </a:cubicBezTo>
                  <a:close/>
                  <a:moveTo>
                    <a:pt x="82" y="154"/>
                  </a:moveTo>
                  <a:cubicBezTo>
                    <a:pt x="122" y="154"/>
                    <a:pt x="154" y="122"/>
                    <a:pt x="154" y="82"/>
                  </a:cubicBezTo>
                  <a:cubicBezTo>
                    <a:pt x="154" y="43"/>
                    <a:pt x="122" y="11"/>
                    <a:pt x="82" y="11"/>
                  </a:cubicBezTo>
                  <a:cubicBezTo>
                    <a:pt x="43" y="11"/>
                    <a:pt x="11" y="43"/>
                    <a:pt x="11" y="82"/>
                  </a:cubicBezTo>
                  <a:cubicBezTo>
                    <a:pt x="11" y="122"/>
                    <a:pt x="43" y="154"/>
                    <a:pt x="82" y="15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71" name="TextBox 2">
            <a:extLst>
              <a:ext uri="{FF2B5EF4-FFF2-40B4-BE49-F238E27FC236}">
                <a16:creationId xmlns:a16="http://schemas.microsoft.com/office/drawing/2014/main" id="{3AEDCEFF-0402-214C-13E9-77579FF8ECEB}"/>
              </a:ext>
            </a:extLst>
          </p:cNvPr>
          <p:cNvSpPr txBox="1"/>
          <p:nvPr/>
        </p:nvSpPr>
        <p:spPr>
          <a:xfrm>
            <a:off x="3567426" y="7056121"/>
            <a:ext cx="13757635" cy="692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40"/>
              </a:lnSpc>
            </a:pPr>
            <a:r>
              <a:rPr lang="en-US" sz="4000" dirty="0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Cost-effective to run and implement</a:t>
            </a:r>
            <a:endParaRPr lang="de-DE" dirty="0">
              <a:solidFill>
                <a:srgbClr val="303030"/>
              </a:solidFill>
            </a:endParaRPr>
          </a:p>
        </p:txBody>
      </p:sp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17108F2B-9B68-B486-BA06-2633A42F020C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1590645" y="7013695"/>
            <a:ext cx="1023541" cy="1008000"/>
            <a:chOff x="5773738" y="419100"/>
            <a:chExt cx="731838" cy="720725"/>
          </a:xfrm>
          <a:solidFill>
            <a:srgbClr val="303030"/>
          </a:solidFill>
        </p:grpSpPr>
        <p:sp>
          <p:nvSpPr>
            <p:cNvPr id="73" name="Freeform 1706">
              <a:extLst>
                <a:ext uri="{FF2B5EF4-FFF2-40B4-BE49-F238E27FC236}">
                  <a16:creationId xmlns:a16="http://schemas.microsoft.com/office/drawing/2014/main" id="{BDF8CFDC-BF5C-A44C-AEDB-ED7F0F6B7C9E}"/>
                </a:ext>
              </a:extLst>
            </p:cNvPr>
            <p:cNvSpPr>
              <a:spLocks/>
            </p:cNvSpPr>
            <p:nvPr/>
          </p:nvSpPr>
          <p:spPr bwMode="gray">
            <a:xfrm>
              <a:off x="5886451" y="579438"/>
              <a:ext cx="26988" cy="293688"/>
            </a:xfrm>
            <a:custGeom>
              <a:avLst/>
              <a:gdLst>
                <a:gd name="T0" fmla="*/ 7 w 7"/>
                <a:gd name="T1" fmla="*/ 74 h 78"/>
                <a:gd name="T2" fmla="*/ 4 w 7"/>
                <a:gd name="T3" fmla="*/ 78 h 78"/>
                <a:gd name="T4" fmla="*/ 4 w 7"/>
                <a:gd name="T5" fmla="*/ 78 h 78"/>
                <a:gd name="T6" fmla="*/ 0 w 7"/>
                <a:gd name="T7" fmla="*/ 74 h 78"/>
                <a:gd name="T8" fmla="*/ 0 w 7"/>
                <a:gd name="T9" fmla="*/ 4 h 78"/>
                <a:gd name="T10" fmla="*/ 4 w 7"/>
                <a:gd name="T11" fmla="*/ 0 h 78"/>
                <a:gd name="T12" fmla="*/ 4 w 7"/>
                <a:gd name="T13" fmla="*/ 0 h 78"/>
                <a:gd name="T14" fmla="*/ 7 w 7"/>
                <a:gd name="T15" fmla="*/ 4 h 78"/>
                <a:gd name="T16" fmla="*/ 7 w 7"/>
                <a:gd name="T17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8">
                  <a:moveTo>
                    <a:pt x="7" y="74"/>
                  </a:moveTo>
                  <a:cubicBezTo>
                    <a:pt x="7" y="76"/>
                    <a:pt x="5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2" y="78"/>
                    <a:pt x="0" y="76"/>
                    <a:pt x="0" y="7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7" y="2"/>
                    <a:pt x="7" y="4"/>
                  </a:cubicBezTo>
                  <a:lnTo>
                    <a:pt x="7" y="7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4" name="Freeform 1707">
              <a:extLst>
                <a:ext uri="{FF2B5EF4-FFF2-40B4-BE49-F238E27FC236}">
                  <a16:creationId xmlns:a16="http://schemas.microsoft.com/office/drawing/2014/main" id="{6990B493-25E7-5427-909C-16288E3D4B0E}"/>
                </a:ext>
              </a:extLst>
            </p:cNvPr>
            <p:cNvSpPr>
              <a:spLocks/>
            </p:cNvSpPr>
            <p:nvPr/>
          </p:nvSpPr>
          <p:spPr bwMode="gray">
            <a:xfrm>
              <a:off x="5886451" y="846138"/>
              <a:ext cx="390525" cy="26988"/>
            </a:xfrm>
            <a:custGeom>
              <a:avLst/>
              <a:gdLst>
                <a:gd name="T0" fmla="*/ 101 w 104"/>
                <a:gd name="T1" fmla="*/ 0 h 7"/>
                <a:gd name="T2" fmla="*/ 104 w 104"/>
                <a:gd name="T3" fmla="*/ 3 h 7"/>
                <a:gd name="T4" fmla="*/ 104 w 104"/>
                <a:gd name="T5" fmla="*/ 3 h 7"/>
                <a:gd name="T6" fmla="*/ 101 w 104"/>
                <a:gd name="T7" fmla="*/ 7 h 7"/>
                <a:gd name="T8" fmla="*/ 4 w 104"/>
                <a:gd name="T9" fmla="*/ 7 h 7"/>
                <a:gd name="T10" fmla="*/ 0 w 104"/>
                <a:gd name="T11" fmla="*/ 3 h 7"/>
                <a:gd name="T12" fmla="*/ 0 w 104"/>
                <a:gd name="T13" fmla="*/ 3 h 7"/>
                <a:gd name="T14" fmla="*/ 4 w 104"/>
                <a:gd name="T15" fmla="*/ 0 h 7"/>
                <a:gd name="T16" fmla="*/ 101 w 104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7">
                  <a:moveTo>
                    <a:pt x="101" y="0"/>
                  </a:moveTo>
                  <a:cubicBezTo>
                    <a:pt x="103" y="0"/>
                    <a:pt x="104" y="2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ubicBezTo>
                    <a:pt x="104" y="5"/>
                    <a:pt x="103" y="7"/>
                    <a:pt x="10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lnTo>
                    <a:pt x="10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1708">
              <a:extLst>
                <a:ext uri="{FF2B5EF4-FFF2-40B4-BE49-F238E27FC236}">
                  <a16:creationId xmlns:a16="http://schemas.microsoft.com/office/drawing/2014/main" id="{30AAB412-1A06-7F34-0343-A38480D429A7}"/>
                </a:ext>
              </a:extLst>
            </p:cNvPr>
            <p:cNvSpPr>
              <a:spLocks/>
            </p:cNvSpPr>
            <p:nvPr/>
          </p:nvSpPr>
          <p:spPr bwMode="gray">
            <a:xfrm>
              <a:off x="6108701" y="738188"/>
              <a:ext cx="47625" cy="134938"/>
            </a:xfrm>
            <a:custGeom>
              <a:avLst/>
              <a:gdLst>
                <a:gd name="T0" fmla="*/ 10 w 13"/>
                <a:gd name="T1" fmla="*/ 0 h 36"/>
                <a:gd name="T2" fmla="*/ 3 w 13"/>
                <a:gd name="T3" fmla="*/ 0 h 36"/>
                <a:gd name="T4" fmla="*/ 0 w 13"/>
                <a:gd name="T5" fmla="*/ 3 h 36"/>
                <a:gd name="T6" fmla="*/ 0 w 13"/>
                <a:gd name="T7" fmla="*/ 36 h 36"/>
                <a:gd name="T8" fmla="*/ 13 w 13"/>
                <a:gd name="T9" fmla="*/ 36 h 36"/>
                <a:gd name="T10" fmla="*/ 13 w 13"/>
                <a:gd name="T11" fmla="*/ 3 h 36"/>
                <a:gd name="T12" fmla="*/ 10 w 13"/>
                <a:gd name="T1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6">
                  <a:moveTo>
                    <a:pt x="1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6" name="Freeform 1709">
              <a:extLst>
                <a:ext uri="{FF2B5EF4-FFF2-40B4-BE49-F238E27FC236}">
                  <a16:creationId xmlns:a16="http://schemas.microsoft.com/office/drawing/2014/main" id="{AB60129E-5FBD-3398-AE93-4B3022702E36}"/>
                </a:ext>
              </a:extLst>
            </p:cNvPr>
            <p:cNvSpPr>
              <a:spLocks/>
            </p:cNvSpPr>
            <p:nvPr/>
          </p:nvSpPr>
          <p:spPr bwMode="gray">
            <a:xfrm>
              <a:off x="6029326" y="696913"/>
              <a:ext cx="44450" cy="176213"/>
            </a:xfrm>
            <a:custGeom>
              <a:avLst/>
              <a:gdLst>
                <a:gd name="T0" fmla="*/ 9 w 12"/>
                <a:gd name="T1" fmla="*/ 0 h 47"/>
                <a:gd name="T2" fmla="*/ 3 w 12"/>
                <a:gd name="T3" fmla="*/ 0 h 47"/>
                <a:gd name="T4" fmla="*/ 0 w 12"/>
                <a:gd name="T5" fmla="*/ 3 h 47"/>
                <a:gd name="T6" fmla="*/ 0 w 12"/>
                <a:gd name="T7" fmla="*/ 47 h 47"/>
                <a:gd name="T8" fmla="*/ 12 w 12"/>
                <a:gd name="T9" fmla="*/ 47 h 47"/>
                <a:gd name="T10" fmla="*/ 12 w 12"/>
                <a:gd name="T11" fmla="*/ 3 h 47"/>
                <a:gd name="T12" fmla="*/ 9 w 12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47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1710">
              <a:extLst>
                <a:ext uri="{FF2B5EF4-FFF2-40B4-BE49-F238E27FC236}">
                  <a16:creationId xmlns:a16="http://schemas.microsoft.com/office/drawing/2014/main" id="{848F7A56-6CB0-B223-73CD-AACD30932CEE}"/>
                </a:ext>
              </a:extLst>
            </p:cNvPr>
            <p:cNvSpPr>
              <a:spLocks/>
            </p:cNvSpPr>
            <p:nvPr/>
          </p:nvSpPr>
          <p:spPr bwMode="gray">
            <a:xfrm>
              <a:off x="6189663" y="666750"/>
              <a:ext cx="46038" cy="206375"/>
            </a:xfrm>
            <a:custGeom>
              <a:avLst/>
              <a:gdLst>
                <a:gd name="T0" fmla="*/ 9 w 12"/>
                <a:gd name="T1" fmla="*/ 0 h 55"/>
                <a:gd name="T2" fmla="*/ 3 w 12"/>
                <a:gd name="T3" fmla="*/ 0 h 55"/>
                <a:gd name="T4" fmla="*/ 0 w 12"/>
                <a:gd name="T5" fmla="*/ 3 h 55"/>
                <a:gd name="T6" fmla="*/ 0 w 12"/>
                <a:gd name="T7" fmla="*/ 55 h 55"/>
                <a:gd name="T8" fmla="*/ 12 w 12"/>
                <a:gd name="T9" fmla="*/ 55 h 55"/>
                <a:gd name="T10" fmla="*/ 12 w 12"/>
                <a:gd name="T11" fmla="*/ 3 h 55"/>
                <a:gd name="T12" fmla="*/ 9 w 12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5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1711">
              <a:extLst>
                <a:ext uri="{FF2B5EF4-FFF2-40B4-BE49-F238E27FC236}">
                  <a16:creationId xmlns:a16="http://schemas.microsoft.com/office/drawing/2014/main" id="{C96B9B64-D124-193A-3D6B-511C38FF1995}"/>
                </a:ext>
              </a:extLst>
            </p:cNvPr>
            <p:cNvSpPr>
              <a:spLocks/>
            </p:cNvSpPr>
            <p:nvPr/>
          </p:nvSpPr>
          <p:spPr bwMode="gray">
            <a:xfrm>
              <a:off x="5946776" y="779463"/>
              <a:ext cx="49213" cy="93663"/>
            </a:xfrm>
            <a:custGeom>
              <a:avLst/>
              <a:gdLst>
                <a:gd name="T0" fmla="*/ 9 w 13"/>
                <a:gd name="T1" fmla="*/ 0 h 25"/>
                <a:gd name="T2" fmla="*/ 3 w 13"/>
                <a:gd name="T3" fmla="*/ 0 h 25"/>
                <a:gd name="T4" fmla="*/ 0 w 13"/>
                <a:gd name="T5" fmla="*/ 3 h 25"/>
                <a:gd name="T6" fmla="*/ 0 w 13"/>
                <a:gd name="T7" fmla="*/ 25 h 25"/>
                <a:gd name="T8" fmla="*/ 13 w 13"/>
                <a:gd name="T9" fmla="*/ 25 h 25"/>
                <a:gd name="T10" fmla="*/ 13 w 13"/>
                <a:gd name="T11" fmla="*/ 3 h 25"/>
                <a:gd name="T12" fmla="*/ 9 w 13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5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2"/>
                    <a:pt x="11" y="0"/>
                    <a:pt x="9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1712">
              <a:extLst>
                <a:ext uri="{FF2B5EF4-FFF2-40B4-BE49-F238E27FC236}">
                  <a16:creationId xmlns:a16="http://schemas.microsoft.com/office/drawing/2014/main" id="{5E79BA64-F674-EBC8-BD69-09CD931D0AAD}"/>
                </a:ext>
              </a:extLst>
            </p:cNvPr>
            <p:cNvSpPr>
              <a:spLocks/>
            </p:cNvSpPr>
            <p:nvPr/>
          </p:nvSpPr>
          <p:spPr bwMode="gray">
            <a:xfrm>
              <a:off x="5946776" y="625475"/>
              <a:ext cx="101600" cy="107950"/>
            </a:xfrm>
            <a:custGeom>
              <a:avLst/>
              <a:gdLst>
                <a:gd name="T0" fmla="*/ 64 w 64"/>
                <a:gd name="T1" fmla="*/ 9 h 68"/>
                <a:gd name="T2" fmla="*/ 12 w 64"/>
                <a:gd name="T3" fmla="*/ 68 h 68"/>
                <a:gd name="T4" fmla="*/ 0 w 64"/>
                <a:gd name="T5" fmla="*/ 59 h 68"/>
                <a:gd name="T6" fmla="*/ 52 w 64"/>
                <a:gd name="T7" fmla="*/ 0 h 68"/>
                <a:gd name="T8" fmla="*/ 64 w 64"/>
                <a:gd name="T9" fmla="*/ 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8">
                  <a:moveTo>
                    <a:pt x="64" y="9"/>
                  </a:moveTo>
                  <a:lnTo>
                    <a:pt x="12" y="68"/>
                  </a:lnTo>
                  <a:lnTo>
                    <a:pt x="0" y="59"/>
                  </a:lnTo>
                  <a:lnTo>
                    <a:pt x="52" y="0"/>
                  </a:lnTo>
                  <a:lnTo>
                    <a:pt x="64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1713">
              <a:extLst>
                <a:ext uri="{FF2B5EF4-FFF2-40B4-BE49-F238E27FC236}">
                  <a16:creationId xmlns:a16="http://schemas.microsoft.com/office/drawing/2014/main" id="{F92863C0-2B3B-55C3-23F0-67D409A3EDFB}"/>
                </a:ext>
              </a:extLst>
            </p:cNvPr>
            <p:cNvSpPr>
              <a:spLocks/>
            </p:cNvSpPr>
            <p:nvPr/>
          </p:nvSpPr>
          <p:spPr bwMode="gray">
            <a:xfrm>
              <a:off x="6029326" y="606425"/>
              <a:ext cx="123825" cy="112713"/>
            </a:xfrm>
            <a:custGeom>
              <a:avLst/>
              <a:gdLst>
                <a:gd name="T0" fmla="*/ 66 w 78"/>
                <a:gd name="T1" fmla="*/ 71 h 71"/>
                <a:gd name="T2" fmla="*/ 0 w 78"/>
                <a:gd name="T3" fmla="*/ 12 h 71"/>
                <a:gd name="T4" fmla="*/ 9 w 78"/>
                <a:gd name="T5" fmla="*/ 0 h 71"/>
                <a:gd name="T6" fmla="*/ 78 w 78"/>
                <a:gd name="T7" fmla="*/ 59 h 71"/>
                <a:gd name="T8" fmla="*/ 66 w 78"/>
                <a:gd name="T9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71">
                  <a:moveTo>
                    <a:pt x="66" y="71"/>
                  </a:moveTo>
                  <a:lnTo>
                    <a:pt x="0" y="12"/>
                  </a:lnTo>
                  <a:lnTo>
                    <a:pt x="9" y="0"/>
                  </a:lnTo>
                  <a:lnTo>
                    <a:pt x="78" y="59"/>
                  </a:lnTo>
                  <a:lnTo>
                    <a:pt x="66" y="7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" name="Freeform 1714">
              <a:extLst>
                <a:ext uri="{FF2B5EF4-FFF2-40B4-BE49-F238E27FC236}">
                  <a16:creationId xmlns:a16="http://schemas.microsoft.com/office/drawing/2014/main" id="{6469BC57-ED5B-9F08-E7B7-139BC9701A60}"/>
                </a:ext>
              </a:extLst>
            </p:cNvPr>
            <p:cNvSpPr>
              <a:spLocks/>
            </p:cNvSpPr>
            <p:nvPr/>
          </p:nvSpPr>
          <p:spPr bwMode="gray">
            <a:xfrm>
              <a:off x="6115051" y="598488"/>
              <a:ext cx="109538" cy="120650"/>
            </a:xfrm>
            <a:custGeom>
              <a:avLst/>
              <a:gdLst>
                <a:gd name="T0" fmla="*/ 69 w 69"/>
                <a:gd name="T1" fmla="*/ 10 h 76"/>
                <a:gd name="T2" fmla="*/ 12 w 69"/>
                <a:gd name="T3" fmla="*/ 76 h 76"/>
                <a:gd name="T4" fmla="*/ 0 w 69"/>
                <a:gd name="T5" fmla="*/ 64 h 76"/>
                <a:gd name="T6" fmla="*/ 57 w 69"/>
                <a:gd name="T7" fmla="*/ 0 h 76"/>
                <a:gd name="T8" fmla="*/ 69 w 69"/>
                <a:gd name="T9" fmla="*/ 1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76">
                  <a:moveTo>
                    <a:pt x="69" y="10"/>
                  </a:moveTo>
                  <a:lnTo>
                    <a:pt x="12" y="76"/>
                  </a:lnTo>
                  <a:lnTo>
                    <a:pt x="0" y="64"/>
                  </a:lnTo>
                  <a:lnTo>
                    <a:pt x="57" y="0"/>
                  </a:lnTo>
                  <a:lnTo>
                    <a:pt x="6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1715">
              <a:extLst>
                <a:ext uri="{FF2B5EF4-FFF2-40B4-BE49-F238E27FC236}">
                  <a16:creationId xmlns:a16="http://schemas.microsoft.com/office/drawing/2014/main" id="{2412044B-30E3-05E6-4D2B-1AA64BB67A43}"/>
                </a:ext>
              </a:extLst>
            </p:cNvPr>
            <p:cNvSpPr>
              <a:spLocks/>
            </p:cNvSpPr>
            <p:nvPr/>
          </p:nvSpPr>
          <p:spPr bwMode="gray">
            <a:xfrm>
              <a:off x="6175376" y="584200"/>
              <a:ext cx="60325" cy="60325"/>
            </a:xfrm>
            <a:custGeom>
              <a:avLst/>
              <a:gdLst>
                <a:gd name="T0" fmla="*/ 14 w 16"/>
                <a:gd name="T1" fmla="*/ 1 h 16"/>
                <a:gd name="T2" fmla="*/ 16 w 16"/>
                <a:gd name="T3" fmla="*/ 2 h 16"/>
                <a:gd name="T4" fmla="*/ 15 w 16"/>
                <a:gd name="T5" fmla="*/ 6 h 16"/>
                <a:gd name="T6" fmla="*/ 14 w 16"/>
                <a:gd name="T7" fmla="*/ 11 h 16"/>
                <a:gd name="T8" fmla="*/ 13 w 16"/>
                <a:gd name="T9" fmla="*/ 15 h 16"/>
                <a:gd name="T10" fmla="*/ 11 w 16"/>
                <a:gd name="T11" fmla="*/ 16 h 16"/>
                <a:gd name="T12" fmla="*/ 8 w 16"/>
                <a:gd name="T13" fmla="*/ 13 h 16"/>
                <a:gd name="T14" fmla="*/ 4 w 16"/>
                <a:gd name="T15" fmla="*/ 10 h 16"/>
                <a:gd name="T16" fmla="*/ 1 w 16"/>
                <a:gd name="T17" fmla="*/ 7 h 16"/>
                <a:gd name="T18" fmla="*/ 1 w 16"/>
                <a:gd name="T19" fmla="*/ 5 h 16"/>
                <a:gd name="T20" fmla="*/ 5 w 16"/>
                <a:gd name="T21" fmla="*/ 3 h 16"/>
                <a:gd name="T22" fmla="*/ 10 w 16"/>
                <a:gd name="T23" fmla="*/ 2 h 16"/>
                <a:gd name="T24" fmla="*/ 14 w 16"/>
                <a:gd name="T25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6">
                  <a:moveTo>
                    <a:pt x="14" y="1"/>
                  </a:moveTo>
                  <a:cubicBezTo>
                    <a:pt x="15" y="0"/>
                    <a:pt x="16" y="1"/>
                    <a:pt x="16" y="2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7"/>
                    <a:pt x="14" y="10"/>
                    <a:pt x="14" y="11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6"/>
                    <a:pt x="12" y="16"/>
                    <a:pt x="11" y="16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2"/>
                    <a:pt x="5" y="11"/>
                    <a:pt x="4" y="10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5"/>
                    <a:pt x="1" y="5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7" y="3"/>
                    <a:pt x="9" y="2"/>
                    <a:pt x="10" y="2"/>
                  </a:cubicBezTo>
                  <a:lnTo>
                    <a:pt x="14" y="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1716">
              <a:extLst>
                <a:ext uri="{FF2B5EF4-FFF2-40B4-BE49-F238E27FC236}">
                  <a16:creationId xmlns:a16="http://schemas.microsoft.com/office/drawing/2014/main" id="{A901CB6B-894D-1EEE-A924-E295D8C0F227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773738" y="419100"/>
              <a:ext cx="731838" cy="720725"/>
            </a:xfrm>
            <a:custGeom>
              <a:avLst/>
              <a:gdLst>
                <a:gd name="T0" fmla="*/ 185 w 195"/>
                <a:gd name="T1" fmla="*/ 185 h 192"/>
                <a:gd name="T2" fmla="*/ 168 w 195"/>
                <a:gd name="T3" fmla="*/ 192 h 192"/>
                <a:gd name="T4" fmla="*/ 150 w 195"/>
                <a:gd name="T5" fmla="*/ 185 h 192"/>
                <a:gd name="T6" fmla="*/ 120 w 195"/>
                <a:gd name="T7" fmla="*/ 155 h 192"/>
                <a:gd name="T8" fmla="*/ 82 w 195"/>
                <a:gd name="T9" fmla="*/ 164 h 192"/>
                <a:gd name="T10" fmla="*/ 0 w 195"/>
                <a:gd name="T11" fmla="*/ 82 h 192"/>
                <a:gd name="T12" fmla="*/ 82 w 195"/>
                <a:gd name="T13" fmla="*/ 0 h 192"/>
                <a:gd name="T14" fmla="*/ 164 w 195"/>
                <a:gd name="T15" fmla="*/ 82 h 192"/>
                <a:gd name="T16" fmla="*/ 155 w 195"/>
                <a:gd name="T17" fmla="*/ 119 h 192"/>
                <a:gd name="T18" fmla="*/ 185 w 195"/>
                <a:gd name="T19" fmla="*/ 149 h 192"/>
                <a:gd name="T20" fmla="*/ 185 w 195"/>
                <a:gd name="T21" fmla="*/ 185 h 192"/>
                <a:gd name="T22" fmla="*/ 82 w 195"/>
                <a:gd name="T23" fmla="*/ 154 h 192"/>
                <a:gd name="T24" fmla="*/ 154 w 195"/>
                <a:gd name="T25" fmla="*/ 82 h 192"/>
                <a:gd name="T26" fmla="*/ 82 w 195"/>
                <a:gd name="T27" fmla="*/ 11 h 192"/>
                <a:gd name="T28" fmla="*/ 11 w 195"/>
                <a:gd name="T29" fmla="*/ 82 h 192"/>
                <a:gd name="T30" fmla="*/ 82 w 195"/>
                <a:gd name="T31" fmla="*/ 15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5" h="192">
                  <a:moveTo>
                    <a:pt x="185" y="185"/>
                  </a:moveTo>
                  <a:cubicBezTo>
                    <a:pt x="181" y="190"/>
                    <a:pt x="174" y="192"/>
                    <a:pt x="168" y="192"/>
                  </a:cubicBezTo>
                  <a:cubicBezTo>
                    <a:pt x="161" y="192"/>
                    <a:pt x="155" y="190"/>
                    <a:pt x="150" y="185"/>
                  </a:cubicBezTo>
                  <a:cubicBezTo>
                    <a:pt x="120" y="155"/>
                    <a:pt x="120" y="155"/>
                    <a:pt x="120" y="155"/>
                  </a:cubicBezTo>
                  <a:cubicBezTo>
                    <a:pt x="108" y="161"/>
                    <a:pt x="96" y="164"/>
                    <a:pt x="82" y="164"/>
                  </a:cubicBezTo>
                  <a:cubicBezTo>
                    <a:pt x="37" y="164"/>
                    <a:pt x="0" y="127"/>
                    <a:pt x="0" y="82"/>
                  </a:cubicBezTo>
                  <a:cubicBezTo>
                    <a:pt x="0" y="37"/>
                    <a:pt x="37" y="0"/>
                    <a:pt x="82" y="0"/>
                  </a:cubicBezTo>
                  <a:cubicBezTo>
                    <a:pt x="128" y="0"/>
                    <a:pt x="164" y="37"/>
                    <a:pt x="164" y="82"/>
                  </a:cubicBezTo>
                  <a:cubicBezTo>
                    <a:pt x="164" y="95"/>
                    <a:pt x="161" y="108"/>
                    <a:pt x="155" y="119"/>
                  </a:cubicBezTo>
                  <a:cubicBezTo>
                    <a:pt x="185" y="149"/>
                    <a:pt x="185" y="149"/>
                    <a:pt x="185" y="149"/>
                  </a:cubicBezTo>
                  <a:cubicBezTo>
                    <a:pt x="195" y="159"/>
                    <a:pt x="195" y="175"/>
                    <a:pt x="185" y="185"/>
                  </a:cubicBezTo>
                  <a:close/>
                  <a:moveTo>
                    <a:pt x="82" y="154"/>
                  </a:moveTo>
                  <a:cubicBezTo>
                    <a:pt x="122" y="154"/>
                    <a:pt x="154" y="122"/>
                    <a:pt x="154" y="82"/>
                  </a:cubicBezTo>
                  <a:cubicBezTo>
                    <a:pt x="154" y="43"/>
                    <a:pt x="122" y="11"/>
                    <a:pt x="82" y="11"/>
                  </a:cubicBezTo>
                  <a:cubicBezTo>
                    <a:pt x="43" y="11"/>
                    <a:pt x="11" y="43"/>
                    <a:pt x="11" y="82"/>
                  </a:cubicBezTo>
                  <a:cubicBezTo>
                    <a:pt x="11" y="122"/>
                    <a:pt x="43" y="154"/>
                    <a:pt x="82" y="15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10525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B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-2950417" y="10141976"/>
            <a:ext cx="24188833" cy="560985"/>
            <a:chOff x="0" y="0"/>
            <a:chExt cx="6370722" cy="14774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70722" cy="147749"/>
            </a:xfrm>
            <a:custGeom>
              <a:avLst/>
              <a:gdLst/>
              <a:ahLst/>
              <a:cxnLst/>
              <a:rect l="l" t="t" r="r" b="b"/>
              <a:pathLst>
                <a:path w="6370722" h="147749">
                  <a:moveTo>
                    <a:pt x="0" y="0"/>
                  </a:moveTo>
                  <a:lnTo>
                    <a:pt x="6370722" y="0"/>
                  </a:lnTo>
                  <a:lnTo>
                    <a:pt x="6370722" y="147749"/>
                  </a:lnTo>
                  <a:lnTo>
                    <a:pt x="0" y="147749"/>
                  </a:lnTo>
                  <a:close/>
                </a:path>
              </a:pathLst>
            </a:custGeom>
            <a:solidFill>
              <a:srgbClr val="FFBD59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6370722" cy="2144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49"/>
                </a:lnSpc>
              </a:pPr>
              <a:endParaRPr/>
            </a:p>
          </p:txBody>
        </p:sp>
      </p:grpSp>
      <p:sp>
        <p:nvSpPr>
          <p:cNvPr id="22" name="TextBox 2">
            <a:extLst>
              <a:ext uri="{FF2B5EF4-FFF2-40B4-BE49-F238E27FC236}">
                <a16:creationId xmlns:a16="http://schemas.microsoft.com/office/drawing/2014/main" id="{819D83AF-B0B4-7E11-7C50-88D1185F1677}"/>
              </a:ext>
            </a:extLst>
          </p:cNvPr>
          <p:cNvSpPr txBox="1"/>
          <p:nvPr/>
        </p:nvSpPr>
        <p:spPr>
          <a:xfrm>
            <a:off x="484257" y="483996"/>
            <a:ext cx="15654903" cy="7309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740"/>
              </a:lnSpc>
            </a:pPr>
            <a:r>
              <a:rPr lang="en-US" sz="4800" dirty="0">
                <a:solidFill>
                  <a:srgbClr val="303030"/>
                </a:solidFill>
                <a:latin typeface="Proxima Nova"/>
                <a:ea typeface="+mn-lt"/>
                <a:cs typeface="+mn-lt"/>
              </a:rPr>
              <a:t>Reach out to discuss ideas!</a:t>
            </a:r>
            <a:endParaRPr lang="de-DE" sz="2400" dirty="0">
              <a:solidFill>
                <a:srgbClr val="303030"/>
              </a:solidFill>
            </a:endParaRPr>
          </a:p>
        </p:txBody>
      </p:sp>
      <p:pic>
        <p:nvPicPr>
          <p:cNvPr id="7" name="Grafik 6" descr="Ein Bild, das Person, Kleidung, Mann, Menschliches Gesicht enthält.&#10;&#10;Automatisch generierte Beschreibung">
            <a:extLst>
              <a:ext uri="{FF2B5EF4-FFF2-40B4-BE49-F238E27FC236}">
                <a16:creationId xmlns:a16="http://schemas.microsoft.com/office/drawing/2014/main" id="{FA35BF29-CA88-76CE-F3B7-7D13D6DACB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950004" y="2001522"/>
            <a:ext cx="6723408" cy="5042556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6609414-0936-6467-2396-915CE6C8B780}"/>
              </a:ext>
            </a:extLst>
          </p:cNvPr>
          <p:cNvSpPr txBox="1"/>
          <p:nvPr/>
        </p:nvSpPr>
        <p:spPr>
          <a:xfrm>
            <a:off x="728097" y="7741920"/>
            <a:ext cx="36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>
                <a:latin typeface="Proxima Nova" panose="020B0604020202020204" charset="0"/>
              </a:rPr>
              <a:t>Moritz Valerius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804C659-B0A5-B333-1841-FAC782CF2E25}"/>
              </a:ext>
            </a:extLst>
          </p:cNvPr>
          <p:cNvSpPr txBox="1"/>
          <p:nvPr/>
        </p:nvSpPr>
        <p:spPr>
          <a:xfrm>
            <a:off x="5083939" y="7741920"/>
            <a:ext cx="36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>
                <a:latin typeface="Proxima Nova" panose="020B0604020202020204" charset="0"/>
              </a:rPr>
              <a:t>Leon Schmidt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04C8206-C987-9F89-7DA7-94BE734FAA43}"/>
              </a:ext>
            </a:extLst>
          </p:cNvPr>
          <p:cNvSpPr txBox="1"/>
          <p:nvPr/>
        </p:nvSpPr>
        <p:spPr>
          <a:xfrm>
            <a:off x="9439781" y="7741920"/>
            <a:ext cx="36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>
                <a:latin typeface="Proxima Nova" panose="020B0604020202020204" charset="0"/>
              </a:rPr>
              <a:t>Lukas Goldschmidt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61289C7-01A0-6B24-510C-9CF088131E04}"/>
              </a:ext>
            </a:extLst>
          </p:cNvPr>
          <p:cNvSpPr txBox="1"/>
          <p:nvPr/>
        </p:nvSpPr>
        <p:spPr>
          <a:xfrm>
            <a:off x="13795623" y="7741920"/>
            <a:ext cx="36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>
                <a:latin typeface="Proxima Nova" panose="020B0604020202020204" charset="0"/>
              </a:rPr>
              <a:t>Niklas Koch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3A7DCA4-2C45-1938-B9EE-11859478CC06}"/>
              </a:ext>
            </a:extLst>
          </p:cNvPr>
          <p:cNvSpPr txBox="1"/>
          <p:nvPr/>
        </p:nvSpPr>
        <p:spPr>
          <a:xfrm>
            <a:off x="728097" y="8439761"/>
            <a:ext cx="363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latin typeface="Proxima Nova" panose="020B0604020202020204" charset="0"/>
                <a:hlinkClick r:id="rId3"/>
              </a:rPr>
              <a:t>LinkedIn</a:t>
            </a:r>
            <a:endParaRPr lang="de-DE" sz="2800" dirty="0">
              <a:latin typeface="Proxima Nova" panose="020B0604020202020204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F7BADA2-03A5-5264-AB5A-94D12D00384F}"/>
              </a:ext>
            </a:extLst>
          </p:cNvPr>
          <p:cNvSpPr txBox="1"/>
          <p:nvPr/>
        </p:nvSpPr>
        <p:spPr>
          <a:xfrm>
            <a:off x="5083939" y="8439761"/>
            <a:ext cx="363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latin typeface="Proxima Nova" panose="020B0604020202020204" charset="0"/>
                <a:hlinkClick r:id="rId4"/>
              </a:rPr>
              <a:t>LinkedIn</a:t>
            </a:r>
            <a:endParaRPr lang="de-DE" sz="2800" dirty="0">
              <a:latin typeface="Proxima Nova" panose="020B060402020202020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46F3BBD-3265-1A9E-2CCD-C8921A9DF978}"/>
              </a:ext>
            </a:extLst>
          </p:cNvPr>
          <p:cNvSpPr txBox="1"/>
          <p:nvPr/>
        </p:nvSpPr>
        <p:spPr>
          <a:xfrm>
            <a:off x="9439781" y="8439761"/>
            <a:ext cx="363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latin typeface="Proxima Nova" panose="020B0604020202020204" charset="0"/>
                <a:hlinkClick r:id="rId5"/>
              </a:rPr>
              <a:t>LinkedIn</a:t>
            </a:r>
            <a:endParaRPr lang="de-DE" sz="28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451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</Words>
  <Application>Microsoft Office PowerPoint</Application>
  <PresentationFormat>Benutzerdefiniert</PresentationFormat>
  <Paragraphs>23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Calibri</vt:lpstr>
      <vt:lpstr>Proxima Nova</vt:lpstr>
      <vt:lpstr>Arial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Leon Schmidt</dc:creator>
  <cp:lastModifiedBy>Leon</cp:lastModifiedBy>
  <cp:revision>2</cp:revision>
  <dcterms:created xsi:type="dcterms:W3CDTF">2006-08-16T00:00:00Z</dcterms:created>
  <dcterms:modified xsi:type="dcterms:W3CDTF">2024-03-22T04:29:04Z</dcterms:modified>
  <dc:identifier>DAGAMHdC9eY</dc:identifier>
</cp:coreProperties>
</file>

<file path=docProps/thumbnail.jpeg>
</file>